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70" r:id="rId3"/>
    <p:sldId id="257" r:id="rId4"/>
    <p:sldId id="280" r:id="rId5"/>
    <p:sldId id="263" r:id="rId6"/>
    <p:sldId id="284" r:id="rId7"/>
    <p:sldId id="283" r:id="rId8"/>
    <p:sldId id="285" r:id="rId9"/>
    <p:sldId id="286" r:id="rId10"/>
    <p:sldId id="289" r:id="rId11"/>
    <p:sldId id="301" r:id="rId12"/>
    <p:sldId id="300" r:id="rId13"/>
    <p:sldId id="287" r:id="rId14"/>
    <p:sldId id="291" r:id="rId15"/>
    <p:sldId id="282" r:id="rId16"/>
    <p:sldId id="292" r:id="rId17"/>
    <p:sldId id="271" r:id="rId18"/>
    <p:sldId id="256" r:id="rId19"/>
    <p:sldId id="260" r:id="rId20"/>
    <p:sldId id="294" r:id="rId21"/>
    <p:sldId id="266" r:id="rId22"/>
    <p:sldId id="281" r:id="rId23"/>
    <p:sldId id="295" r:id="rId24"/>
    <p:sldId id="296" r:id="rId25"/>
    <p:sldId id="298" r:id="rId26"/>
    <p:sldId id="299" r:id="rId27"/>
    <p:sldId id="302" r:id="rId28"/>
    <p:sldId id="304" r:id="rId29"/>
    <p:sldId id="268" r:id="rId30"/>
    <p:sldId id="303" r:id="rId31"/>
    <p:sldId id="293" r:id="rId32"/>
    <p:sldId id="265" r:id="rId33"/>
    <p:sldId id="272" r:id="rId34"/>
    <p:sldId id="275" r:id="rId35"/>
    <p:sldId id="267" r:id="rId36"/>
    <p:sldId id="269" r:id="rId37"/>
    <p:sldId id="276" r:id="rId38"/>
    <p:sldId id="27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95" autoAdjust="0"/>
  </p:normalViewPr>
  <p:slideViewPr>
    <p:cSldViewPr>
      <p:cViewPr varScale="1">
        <p:scale>
          <a:sx n="63" d="100"/>
          <a:sy n="63" d="100"/>
        </p:scale>
        <p:origin x="-192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D544AE-77EF-4787-95C6-C882DFF948D2}" type="datetimeFigureOut">
              <a:rPr lang="en-US" smtClean="0"/>
              <a:t>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CE71E0-83A1-4680-A0EA-551E9DF9D7F0}" type="slidenum">
              <a:rPr lang="en-US" smtClean="0"/>
              <a:t>‹#›</a:t>
            </a:fld>
            <a:endParaRPr lang="en-US"/>
          </a:p>
        </p:txBody>
      </p:sp>
    </p:spTree>
    <p:extLst>
      <p:ext uri="{BB962C8B-B14F-4D97-AF65-F5344CB8AC3E}">
        <p14:creationId xmlns:p14="http://schemas.microsoft.com/office/powerpoint/2010/main" val="74523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a:t>
            </a:fld>
            <a:endParaRPr lang="en-US"/>
          </a:p>
        </p:txBody>
      </p:sp>
    </p:spTree>
    <p:extLst>
      <p:ext uri="{BB962C8B-B14F-4D97-AF65-F5344CB8AC3E}">
        <p14:creationId xmlns:p14="http://schemas.microsoft.com/office/powerpoint/2010/main" val="47825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Illegal dumping</a:t>
            </a:r>
            <a:r>
              <a:rPr lang="en-US" baseline="0" dirty="0" smtClean="0"/>
              <a:t> </a:t>
            </a:r>
            <a:r>
              <a:rPr lang="en-US" dirty="0" smtClean="0"/>
              <a:t>is often a strategy for </a:t>
            </a:r>
            <a:r>
              <a:rPr lang="en-US" baseline="0" dirty="0" smtClean="0"/>
              <a:t>rural residents. Please inform us when first accumulations are identified, it is important</a:t>
            </a:r>
          </a:p>
          <a:p>
            <a:r>
              <a:rPr lang="en-US" baseline="0" dirty="0" smtClean="0"/>
              <a:t>to address dumping before it becomes a major problem.  What’s in that pile? </a:t>
            </a:r>
            <a:r>
              <a:rPr lang="en-US" dirty="0" smtClean="0"/>
              <a:t>Stoves, refrigerators, toilets, tires, engine parts, construction waste.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12</a:t>
            </a:fld>
            <a:endParaRPr lang="en-US"/>
          </a:p>
        </p:txBody>
      </p:sp>
    </p:spTree>
    <p:extLst>
      <p:ext uri="{BB962C8B-B14F-4D97-AF65-F5344CB8AC3E}">
        <p14:creationId xmlns:p14="http://schemas.microsoft.com/office/powerpoint/2010/main" val="360039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not your father’s trash pile. Garbage has changed as today’s household trash contains a lot of plastics and paper treated with chemicals and coatings. Burning is not the best management strategy due to the  resulting smoke at ground level that’s easily inhaled.  The remaining ash contains concentrated amounts of toxic materials that may blow away or seep into the soil and groundwater.  </a:t>
            </a:r>
          </a:p>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13</a:t>
            </a:fld>
            <a:endParaRPr lang="en-US"/>
          </a:p>
        </p:txBody>
      </p:sp>
    </p:spTree>
    <p:extLst>
      <p:ext uri="{BB962C8B-B14F-4D97-AF65-F5344CB8AC3E}">
        <p14:creationId xmlns:p14="http://schemas.microsoft.com/office/powerpoint/2010/main" val="360039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a:t>
            </a:r>
            <a:r>
              <a:rPr lang="en-US" baseline="0" dirty="0" smtClean="0"/>
              <a:t> collections are subsidized by the district.  The district collects money from residents for tires according to their size.  We also collect a reduced fee for CRT televisions and computer monitors an prices will be increasing.  Starting in 2017, there may be additional charges for appliances with Freon.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16</a:t>
            </a:fld>
            <a:endParaRPr lang="en-US"/>
          </a:p>
        </p:txBody>
      </p:sp>
    </p:spTree>
    <p:extLst>
      <p:ext uri="{BB962C8B-B14F-4D97-AF65-F5344CB8AC3E}">
        <p14:creationId xmlns:p14="http://schemas.microsoft.com/office/powerpoint/2010/main" val="163667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17</a:t>
            </a:fld>
            <a:endParaRPr lang="en-US"/>
          </a:p>
        </p:txBody>
      </p:sp>
    </p:spTree>
    <p:extLst>
      <p:ext uri="{BB962C8B-B14F-4D97-AF65-F5344CB8AC3E}">
        <p14:creationId xmlns:p14="http://schemas.microsoft.com/office/powerpoint/2010/main" val="24383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799.12 tons of trash;</a:t>
            </a:r>
            <a:r>
              <a:rPr lang="en-US" baseline="0" dirty="0" smtClean="0"/>
              <a:t> more than 100 sites since 2004.</a:t>
            </a:r>
            <a:endParaRPr lang="en-US" dirty="0"/>
          </a:p>
        </p:txBody>
      </p:sp>
      <p:sp>
        <p:nvSpPr>
          <p:cNvPr id="4" name="Slide Number Placeholder 3"/>
          <p:cNvSpPr>
            <a:spLocks noGrp="1"/>
          </p:cNvSpPr>
          <p:nvPr>
            <p:ph type="sldNum" sz="quarter" idx="10"/>
          </p:nvPr>
        </p:nvSpPr>
        <p:spPr/>
        <p:txBody>
          <a:bodyPr/>
          <a:lstStyle/>
          <a:p>
            <a:fld id="{472354A2-2226-4739-8293-BF8FB47336E4}" type="slidenum">
              <a:rPr lang="en-US" smtClean="0"/>
              <a:t>19</a:t>
            </a:fld>
            <a:endParaRPr lang="en-US"/>
          </a:p>
        </p:txBody>
      </p:sp>
    </p:spTree>
    <p:extLst>
      <p:ext uri="{BB962C8B-B14F-4D97-AF65-F5344CB8AC3E}">
        <p14:creationId xmlns:p14="http://schemas.microsoft.com/office/powerpoint/2010/main" val="739911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supporting youth activities</a:t>
            </a:r>
            <a:r>
              <a:rPr lang="en-US" baseline="0" dirty="0" smtClean="0"/>
              <a:t> related to solid waste to presenting landfill education at community events to organizing volunteer participation to keep our region trash free, Ozark Rivers provides assistance to the residents, schools, businesses, cities and counties. Earth Day, food composting education, etc.</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20</a:t>
            </a:fld>
            <a:endParaRPr lang="en-US"/>
          </a:p>
        </p:txBody>
      </p:sp>
    </p:spTree>
    <p:extLst>
      <p:ext uri="{BB962C8B-B14F-4D97-AF65-F5344CB8AC3E}">
        <p14:creationId xmlns:p14="http://schemas.microsoft.com/office/powerpoint/2010/main" val="162849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Earth</a:t>
            </a:r>
            <a:r>
              <a:rPr lang="en-US" baseline="0" dirty="0" smtClean="0"/>
              <a:t> Day contest is in its 26</a:t>
            </a:r>
            <a:r>
              <a:rPr lang="en-US" baseline="30000" dirty="0" smtClean="0"/>
              <a:t>th</a:t>
            </a:r>
            <a:r>
              <a:rPr lang="en-US" baseline="0" dirty="0" smtClean="0"/>
              <a:t> year and serves as a tool to connect with educators and schools to promote school-based recycling program, field trips and encourage responsible behaviors.  2017 Earth Day student mantra: Let’s imagine today’s trash totally recycled.  Let’s behave in such a way that shows we care.</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21</a:t>
            </a:fld>
            <a:endParaRPr lang="en-US"/>
          </a:p>
        </p:txBody>
      </p:sp>
    </p:spTree>
    <p:extLst>
      <p:ext uri="{BB962C8B-B14F-4D97-AF65-F5344CB8AC3E}">
        <p14:creationId xmlns:p14="http://schemas.microsoft.com/office/powerpoint/2010/main" val="313905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Edutainer, Stan Slaughter</a:t>
            </a:r>
            <a:r>
              <a:rPr lang="en-US" baseline="0" dirty="0" smtClean="0"/>
              <a:t> has been teaching throughout the district about recycling and composting for over 15 years.</a:t>
            </a:r>
            <a:br>
              <a:rPr lang="en-US" baseline="0" dirty="0" smtClean="0"/>
            </a:br>
            <a:r>
              <a:rPr lang="en-US" baseline="0" dirty="0" smtClean="0"/>
              <a:t>Children attending his presentations learn how dirt made their lunch and this year’ they learned strategies for reducing food waste from entering landfills.</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22</a:t>
            </a:fld>
            <a:endParaRPr lang="en-US"/>
          </a:p>
        </p:txBody>
      </p:sp>
    </p:spTree>
    <p:extLst>
      <p:ext uri="{BB962C8B-B14F-4D97-AF65-F5344CB8AC3E}">
        <p14:creationId xmlns:p14="http://schemas.microsoft.com/office/powerpoint/2010/main" val="150913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last eight years, 98 projects totaling $2,177186.</a:t>
            </a:r>
          </a:p>
          <a:p>
            <a:r>
              <a:rPr lang="en-US" dirty="0" smtClean="0"/>
              <a:t>Since 1996, 125 projects have been funded by a portion of landfill tipping fees collected through your solid waste management district (Region 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72354A2-2226-4739-8293-BF8FB47336E4}" type="slidenum">
              <a:rPr lang="en-US" smtClean="0"/>
              <a:t>23</a:t>
            </a:fld>
            <a:endParaRPr lang="en-US"/>
          </a:p>
        </p:txBody>
      </p:sp>
    </p:spTree>
    <p:extLst>
      <p:ext uri="{BB962C8B-B14F-4D97-AF65-F5344CB8AC3E}">
        <p14:creationId xmlns:p14="http://schemas.microsoft.com/office/powerpoint/2010/main" val="25280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24</a:t>
            </a:fld>
            <a:endParaRPr lang="en-US"/>
          </a:p>
        </p:txBody>
      </p:sp>
    </p:spTree>
    <p:extLst>
      <p:ext uri="{BB962C8B-B14F-4D97-AF65-F5344CB8AC3E}">
        <p14:creationId xmlns:p14="http://schemas.microsoft.com/office/powerpoint/2010/main" val="366844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seven landfills served this area; these have all closed, and our region now has three transfer stations and two landfills, one in Crawford County and one Washington County.</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4</a:t>
            </a:fld>
            <a:endParaRPr lang="en-US"/>
          </a:p>
        </p:txBody>
      </p:sp>
    </p:spTree>
    <p:extLst>
      <p:ext uri="{BB962C8B-B14F-4D97-AF65-F5344CB8AC3E}">
        <p14:creationId xmlns:p14="http://schemas.microsoft.com/office/powerpoint/2010/main" val="405630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a:t>
            </a:r>
            <a:r>
              <a:rPr lang="en-US" baseline="0" dirty="0" smtClean="0"/>
              <a:t> grants have supported this sheltered workshop since 2008. </a:t>
            </a:r>
            <a:r>
              <a:rPr lang="en-US" dirty="0" smtClean="0"/>
              <a:t>The</a:t>
            </a:r>
            <a:r>
              <a:rPr lang="en-US" baseline="0" dirty="0" smtClean="0"/>
              <a:t> construction to update the facility in 2013</a:t>
            </a:r>
            <a:r>
              <a:rPr lang="en-US" dirty="0" smtClean="0"/>
              <a:t> supported the creation of 5 jobs and continues the recycling</a:t>
            </a:r>
            <a:r>
              <a:rPr lang="en-US" baseline="0" dirty="0" smtClean="0"/>
              <a:t> of </a:t>
            </a:r>
            <a:r>
              <a:rPr lang="en-US" dirty="0" smtClean="0"/>
              <a:t> cardboard</a:t>
            </a:r>
            <a:r>
              <a:rPr lang="en-US" baseline="0" dirty="0" smtClean="0"/>
              <a:t> and plastics</a:t>
            </a:r>
            <a:r>
              <a:rPr lang="en-US" dirty="0" smtClean="0"/>
              <a:t>.</a:t>
            </a:r>
          </a:p>
          <a:p>
            <a:pPr algn="l"/>
            <a:r>
              <a:rPr lang="en-US" dirty="0" smtClean="0"/>
              <a:t>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26</a:t>
            </a:fld>
            <a:endParaRPr lang="en-US"/>
          </a:p>
        </p:txBody>
      </p:sp>
    </p:spTree>
    <p:extLst>
      <p:ext uri="{BB962C8B-B14F-4D97-AF65-F5344CB8AC3E}">
        <p14:creationId xmlns:p14="http://schemas.microsoft.com/office/powerpoint/2010/main" val="219186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27</a:t>
            </a:fld>
            <a:endParaRPr lang="en-US"/>
          </a:p>
        </p:txBody>
      </p:sp>
    </p:spTree>
    <p:extLst>
      <p:ext uri="{BB962C8B-B14F-4D97-AF65-F5344CB8AC3E}">
        <p14:creationId xmlns:p14="http://schemas.microsoft.com/office/powerpoint/2010/main" val="219186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28</a:t>
            </a:fld>
            <a:endParaRPr lang="en-US"/>
          </a:p>
        </p:txBody>
      </p:sp>
    </p:spTree>
    <p:extLst>
      <p:ext uri="{BB962C8B-B14F-4D97-AF65-F5344CB8AC3E}">
        <p14:creationId xmlns:p14="http://schemas.microsoft.com/office/powerpoint/2010/main" val="238190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Dixon</a:t>
            </a:r>
            <a:r>
              <a:rPr lang="en-US" baseline="0" dirty="0" smtClean="0"/>
              <a:t> high school Key Club  continues to grow it recycling program and they are recipients of an award this evening.</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29</a:t>
            </a:fld>
            <a:endParaRPr lang="en-US"/>
          </a:p>
        </p:txBody>
      </p:sp>
    </p:spTree>
    <p:extLst>
      <p:ext uri="{BB962C8B-B14F-4D97-AF65-F5344CB8AC3E}">
        <p14:creationId xmlns:p14="http://schemas.microsoft.com/office/powerpoint/2010/main" val="150033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overwhelming success, Dixon Area Caring Center provides free 24 hour recycling drop-off  for the general public from both Pulaski and Maries counties.  They also process</a:t>
            </a:r>
            <a:r>
              <a:rPr lang="en-US" baseline="0" dirty="0" smtClean="0"/>
              <a:t> unusable goods and textiles from their thrift store. </a:t>
            </a:r>
            <a:r>
              <a:rPr lang="en-US" dirty="0" smtClean="0"/>
              <a:t>The closest recycling facility is approximately 22 miles away.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30</a:t>
            </a:fld>
            <a:endParaRPr lang="en-US"/>
          </a:p>
        </p:txBody>
      </p:sp>
    </p:spTree>
    <p:extLst>
      <p:ext uri="{BB962C8B-B14F-4D97-AF65-F5344CB8AC3E}">
        <p14:creationId xmlns:p14="http://schemas.microsoft.com/office/powerpoint/2010/main" val="150033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Sites for demonstration</a:t>
            </a:r>
            <a:r>
              <a:rPr lang="en-US" baseline="0" dirty="0" smtClean="0"/>
              <a:t> composting include: </a:t>
            </a:r>
            <a:r>
              <a:rPr lang="en-US" dirty="0" smtClean="0"/>
              <a:t>Rolla and Cuba Pathways residential living facility, Rolla Technical Institute, Rolla Middle School, </a:t>
            </a:r>
          </a:p>
          <a:p>
            <a:r>
              <a:rPr lang="en-US" dirty="0" smtClean="0"/>
              <a:t>Green Forest School, Rolla Head Start, Oak Hill R-2 School, Rolla Community Garden, Richland Community Garden. </a:t>
            </a:r>
          </a:p>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31</a:t>
            </a:fld>
            <a:endParaRPr lang="en-US"/>
          </a:p>
        </p:txBody>
      </p:sp>
    </p:spTree>
    <p:extLst>
      <p:ext uri="{BB962C8B-B14F-4D97-AF65-F5344CB8AC3E}">
        <p14:creationId xmlns:p14="http://schemas.microsoft.com/office/powerpoint/2010/main" val="2628308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32</a:t>
            </a:fld>
            <a:endParaRPr lang="en-US"/>
          </a:p>
        </p:txBody>
      </p:sp>
    </p:spTree>
    <p:extLst>
      <p:ext uri="{BB962C8B-B14F-4D97-AF65-F5344CB8AC3E}">
        <p14:creationId xmlns:p14="http://schemas.microsoft.com/office/powerpoint/2010/main" val="405630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fall our edutainer</a:t>
            </a:r>
            <a:r>
              <a:rPr lang="en-US" baseline="0" dirty="0" smtClean="0"/>
              <a:t> reached over 1,800 students across the district and raised awareness of food waste reduction as part of a national campaign through the Environmental Protections Agency.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33</a:t>
            </a:fld>
            <a:endParaRPr lang="en-US"/>
          </a:p>
        </p:txBody>
      </p:sp>
    </p:spTree>
    <p:extLst>
      <p:ext uri="{BB962C8B-B14F-4D97-AF65-F5344CB8AC3E}">
        <p14:creationId xmlns:p14="http://schemas.microsoft.com/office/powerpoint/2010/main" val="1151065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Executive Council’s target for 2018 is increasing</a:t>
            </a:r>
            <a:r>
              <a:rPr lang="en-US" baseline="0" dirty="0" smtClean="0"/>
              <a:t> participation in h</a:t>
            </a:r>
            <a:r>
              <a:rPr lang="en-US" dirty="0" smtClean="0"/>
              <a:t>ousehold hazardous waste  collection programs.  A sub goal is  having small community-based programs provide</a:t>
            </a:r>
            <a:r>
              <a:rPr lang="en-US" baseline="0" dirty="0" smtClean="0"/>
              <a:t> for redistribution of common products like latex paint.  Please be sure to take a stack of our HHW brochures back to your office and distribute them at your meetings.</a:t>
            </a:r>
          </a:p>
          <a:p>
            <a:r>
              <a:rPr lang="en-US" baseline="0" dirty="0" smtClean="0"/>
              <a:t>If you need additional copies, we will gladly provide them to you.</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34</a:t>
            </a:fld>
            <a:endParaRPr lang="en-US"/>
          </a:p>
        </p:txBody>
      </p:sp>
    </p:spTree>
    <p:extLst>
      <p:ext uri="{BB962C8B-B14F-4D97-AF65-F5344CB8AC3E}">
        <p14:creationId xmlns:p14="http://schemas.microsoft.com/office/powerpoint/2010/main" val="225683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a:t>
            </a:r>
            <a:r>
              <a:rPr lang="en-US" baseline="0" dirty="0" smtClean="0"/>
              <a:t> stations are more costly as charges occur at the transfer station and then again at the landfill.  Current landfill cost is $50/ton</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5</a:t>
            </a:fld>
            <a:endParaRPr lang="en-US"/>
          </a:p>
        </p:txBody>
      </p:sp>
    </p:spTree>
    <p:extLst>
      <p:ext uri="{BB962C8B-B14F-4D97-AF65-F5344CB8AC3E}">
        <p14:creationId xmlns:p14="http://schemas.microsoft.com/office/powerpoint/2010/main" val="46995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3 regional land in Missouri’s SE region covering</a:t>
            </a:r>
            <a:r>
              <a:rPr lang="en-US" baseline="0" dirty="0" smtClean="0"/>
              <a:t> </a:t>
            </a:r>
            <a:r>
              <a:rPr lang="en-US" dirty="0" smtClean="0"/>
              <a:t> 28 counties; some counties use Black Oak, outside of our OR district</a:t>
            </a:r>
          </a:p>
          <a:p>
            <a:r>
              <a:rPr lang="en-US" dirty="0" smtClean="0"/>
              <a:t>That means more than 10% of the landfills in the state are in our SE region; </a:t>
            </a:r>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6</a:t>
            </a:fld>
            <a:endParaRPr lang="en-US"/>
          </a:p>
        </p:txBody>
      </p:sp>
    </p:spTree>
    <p:extLst>
      <p:ext uri="{BB962C8B-B14F-4D97-AF65-F5344CB8AC3E}">
        <p14:creationId xmlns:p14="http://schemas.microsoft.com/office/powerpoint/2010/main" val="373990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Landfills are a vital component</a:t>
            </a:r>
            <a:r>
              <a:rPr lang="en-US" baseline="0" dirty="0" smtClean="0"/>
              <a:t> for economic </a:t>
            </a:r>
            <a:r>
              <a:rPr lang="en-US" dirty="0" smtClean="0"/>
              <a:t>growth.</a:t>
            </a:r>
            <a:r>
              <a:rPr lang="en-US" baseline="0" dirty="0" smtClean="0"/>
              <a:t> </a:t>
            </a:r>
            <a:r>
              <a:rPr lang="en-US" dirty="0" smtClean="0"/>
              <a:t>At this time, there are no new landfills slated to open in the future.</a:t>
            </a:r>
          </a:p>
          <a:p>
            <a:r>
              <a:rPr lang="en-US" dirty="0" smtClean="0"/>
              <a:t>While we are fortunate to have a permitted SW disposal in our district,</a:t>
            </a:r>
            <a:r>
              <a:rPr lang="en-US" baseline="0" dirty="0" smtClean="0"/>
              <a:t> waste diversion and minimization is needed for municipal, industrial</a:t>
            </a:r>
          </a:p>
          <a:p>
            <a:r>
              <a:rPr lang="en-US" baseline="0" dirty="0" smtClean="0"/>
              <a:t>and institutional wastes.  </a:t>
            </a:r>
          </a:p>
          <a:p>
            <a:endParaRPr lang="en-US" baseline="0" dirty="0" smtClean="0"/>
          </a:p>
          <a:p>
            <a:r>
              <a:rPr lang="en-US" baseline="0" dirty="0" smtClean="0"/>
              <a:t>The commitment and leadership of local officials are needed to set policies which strengthen planning and programs to grow an waste management system</a:t>
            </a:r>
          </a:p>
          <a:p>
            <a:r>
              <a:rPr lang="en-US" baseline="0" dirty="0" smtClean="0"/>
              <a:t>that combines waste reduction, reuse, recycling, composting, safe disposal practices and education.  </a:t>
            </a:r>
          </a:p>
        </p:txBody>
      </p:sp>
      <p:sp>
        <p:nvSpPr>
          <p:cNvPr id="4" name="Slide Number Placeholder 3"/>
          <p:cNvSpPr>
            <a:spLocks noGrp="1"/>
          </p:cNvSpPr>
          <p:nvPr>
            <p:ph type="sldNum" sz="quarter" idx="10"/>
          </p:nvPr>
        </p:nvSpPr>
        <p:spPr/>
        <p:txBody>
          <a:bodyPr/>
          <a:lstStyle/>
          <a:p>
            <a:fld id="{8FCE71E0-83A1-4680-A0EA-551E9DF9D7F0}" type="slidenum">
              <a:rPr lang="en-US" smtClean="0"/>
              <a:t>7</a:t>
            </a:fld>
            <a:endParaRPr lang="en-US"/>
          </a:p>
        </p:txBody>
      </p:sp>
    </p:spTree>
    <p:extLst>
      <p:ext uri="{BB962C8B-B14F-4D97-AF65-F5344CB8AC3E}">
        <p14:creationId xmlns:p14="http://schemas.microsoft.com/office/powerpoint/2010/main" val="96318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growth requires planning for increases in waste.</a:t>
            </a:r>
          </a:p>
          <a:p>
            <a:r>
              <a:rPr lang="en-US" dirty="0" smtClean="0"/>
              <a:t>How can we as a solid waste management district increase knowledge about waste as a potential resources?</a:t>
            </a:r>
          </a:p>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8</a:t>
            </a:fld>
            <a:endParaRPr lang="en-US"/>
          </a:p>
        </p:txBody>
      </p:sp>
    </p:spTree>
    <p:extLst>
      <p:ext uri="{BB962C8B-B14F-4D97-AF65-F5344CB8AC3E}">
        <p14:creationId xmlns:p14="http://schemas.microsoft.com/office/powerpoint/2010/main" val="337385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can we as a region promote practices that reduce waste?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9</a:t>
            </a:fld>
            <a:endParaRPr lang="en-US"/>
          </a:p>
        </p:txBody>
      </p:sp>
    </p:spTree>
    <p:extLst>
      <p:ext uri="{BB962C8B-B14F-4D97-AF65-F5344CB8AC3E}">
        <p14:creationId xmlns:p14="http://schemas.microsoft.com/office/powerpoint/2010/main" val="371929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10</a:t>
            </a:fld>
            <a:endParaRPr lang="en-US"/>
          </a:p>
        </p:txBody>
      </p:sp>
    </p:spTree>
    <p:extLst>
      <p:ext uri="{BB962C8B-B14F-4D97-AF65-F5344CB8AC3E}">
        <p14:creationId xmlns:p14="http://schemas.microsoft.com/office/powerpoint/2010/main" val="337385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E71E0-83A1-4680-A0EA-551E9DF9D7F0}" type="slidenum">
              <a:rPr lang="en-US" smtClean="0"/>
              <a:t>11</a:t>
            </a:fld>
            <a:endParaRPr lang="en-US"/>
          </a:p>
        </p:txBody>
      </p:sp>
    </p:spTree>
    <p:extLst>
      <p:ext uri="{BB962C8B-B14F-4D97-AF65-F5344CB8AC3E}">
        <p14:creationId xmlns:p14="http://schemas.microsoft.com/office/powerpoint/2010/main" val="350879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CF2A49-32A6-4E93-AEDA-74C4C8FE8F2C}"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371580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F2A49-32A6-4E93-AEDA-74C4C8FE8F2C}"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288149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F2A49-32A6-4E93-AEDA-74C4C8FE8F2C}"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317861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32FD1CC7-F917-2044-B489-9167759A1CFC}" type="datetimeFigureOut">
              <a:rPr lang="en-US" smtClean="0">
                <a:solidFill>
                  <a:srgbClr val="8D9AB3"/>
                </a:solidFill>
              </a:rPr>
              <a:pPr/>
              <a:t>3/1/2018</a:t>
            </a:fld>
            <a:endParaRPr lang="en-US">
              <a:solidFill>
                <a:srgbClr val="8D9AB3"/>
              </a:solidFill>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solidFill>
                <a:srgbClr val="8D9AB3"/>
              </a:solidFill>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24734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529705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6092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4018091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171094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8" name="Footer Placeholder 7"/>
          <p:cNvSpPr>
            <a:spLocks noGrp="1"/>
          </p:cNvSpPr>
          <p:nvPr>
            <p:ph type="ftr" sz="quarter" idx="11"/>
          </p:nvPr>
        </p:nvSpPr>
        <p:spPr/>
        <p:txBody>
          <a:bodyPr/>
          <a:lstStyle/>
          <a:p>
            <a:endParaRPr lang="en-US">
              <a:solidFill>
                <a:srgbClr val="8D9AB3"/>
              </a:solidFill>
            </a:endParaRPr>
          </a:p>
        </p:txBody>
      </p:sp>
      <p:sp>
        <p:nvSpPr>
          <p:cNvPr id="9" name="Slide Number Placeholder 8"/>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Tree>
    <p:extLst>
      <p:ext uri="{BB962C8B-B14F-4D97-AF65-F5344CB8AC3E}">
        <p14:creationId xmlns:p14="http://schemas.microsoft.com/office/powerpoint/2010/main" val="4169413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592062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3" name="Footer Placeholder 2"/>
          <p:cNvSpPr>
            <a:spLocks noGrp="1"/>
          </p:cNvSpPr>
          <p:nvPr>
            <p:ph type="ftr" sz="quarter" idx="11"/>
          </p:nvPr>
        </p:nvSpPr>
        <p:spPr/>
        <p:txBody>
          <a:bodyPr/>
          <a:lstStyle/>
          <a:p>
            <a:endParaRPr lang="en-US">
              <a:solidFill>
                <a:srgbClr val="8D9AB3"/>
              </a:solidFill>
            </a:endParaRPr>
          </a:p>
        </p:txBody>
      </p:sp>
      <p:sp>
        <p:nvSpPr>
          <p:cNvPr id="4" name="Slide Number Placeholder 3"/>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31269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F2A49-32A6-4E93-AEDA-74C4C8FE8F2C}"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216770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003968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471303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480631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7505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804181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2FD1CC7-F917-2044-B489-9167759A1CFC}" type="datetimeFigureOut">
              <a:rPr lang="en-US" smtClean="0">
                <a:solidFill>
                  <a:srgbClr val="8D9AB3"/>
                </a:solidFill>
              </a:rPr>
              <a:pPr/>
              <a:t>3/1/2018</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8713D721-BD14-E44C-8BEA-381F19BD47FE}"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187078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99544E0-83D9-45B0-828A-A997355B6162}" type="slidenum">
              <a:rPr lang="en-US"/>
              <a:pPr>
                <a:defRPr/>
              </a:pPr>
              <a:t>‹#›</a:t>
            </a:fld>
            <a:endParaRPr lang="en-US"/>
          </a:p>
        </p:txBody>
      </p:sp>
    </p:spTree>
    <p:extLst>
      <p:ext uri="{BB962C8B-B14F-4D97-AF65-F5344CB8AC3E}">
        <p14:creationId xmlns:p14="http://schemas.microsoft.com/office/powerpoint/2010/main" val="119410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CF2A49-32A6-4E93-AEDA-74C4C8FE8F2C}"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28204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CF2A49-32A6-4E93-AEDA-74C4C8FE8F2C}"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62567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CF2A49-32A6-4E93-AEDA-74C4C8FE8F2C}" type="datetimeFigureOut">
              <a:rPr lang="en-US" smtClean="0"/>
              <a:t>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405676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CF2A49-32A6-4E93-AEDA-74C4C8FE8F2C}" type="datetimeFigureOut">
              <a:rPr lang="en-US" smtClean="0"/>
              <a:t>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15363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CF2A49-32A6-4E93-AEDA-74C4C8FE8F2C}" type="datetimeFigureOut">
              <a:rPr lang="en-US" smtClean="0"/>
              <a:t>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202755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CF2A49-32A6-4E93-AEDA-74C4C8FE8F2C}"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31352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CF2A49-32A6-4E93-AEDA-74C4C8FE8F2C}"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6F6-CF1A-42AC-AAF5-E0A4709F28F6}" type="slidenum">
              <a:rPr lang="en-US" smtClean="0"/>
              <a:t>‹#›</a:t>
            </a:fld>
            <a:endParaRPr lang="en-US"/>
          </a:p>
        </p:txBody>
      </p:sp>
    </p:spTree>
    <p:extLst>
      <p:ext uri="{BB962C8B-B14F-4D97-AF65-F5344CB8AC3E}">
        <p14:creationId xmlns:p14="http://schemas.microsoft.com/office/powerpoint/2010/main" val="218439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F2A49-32A6-4E93-AEDA-74C4C8FE8F2C}" type="datetimeFigureOut">
              <a:rPr lang="en-US" smtClean="0"/>
              <a:t>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D26F6-CF1A-42AC-AAF5-E0A4709F28F6}" type="slidenum">
              <a:rPr lang="en-US" smtClean="0"/>
              <a:t>‹#›</a:t>
            </a:fld>
            <a:endParaRPr lang="en-US"/>
          </a:p>
        </p:txBody>
      </p:sp>
    </p:spTree>
    <p:extLst>
      <p:ext uri="{BB962C8B-B14F-4D97-AF65-F5344CB8AC3E}">
        <p14:creationId xmlns:p14="http://schemas.microsoft.com/office/powerpoint/2010/main" val="119157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pPr defTabSz="457200"/>
            <a:fld id="{32FD1CC7-F917-2044-B489-9167759A1CFC}" type="datetimeFigureOut">
              <a:rPr lang="en-US" smtClean="0">
                <a:solidFill>
                  <a:srgbClr val="8D9AB3"/>
                </a:solidFill>
              </a:rPr>
              <a:pPr defTabSz="457200"/>
              <a:t>3/1/2018</a:t>
            </a:fld>
            <a:endParaRPr lang="en-US">
              <a:solidFill>
                <a:srgbClr val="8D9AB3"/>
              </a:solidFill>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pPr defTabSz="457200"/>
            <a:endParaRPr lang="en-US">
              <a:solidFill>
                <a:srgbClr val="8D9AB3"/>
              </a:solidFill>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pPr defTabSz="457200"/>
            <a:fld id="{8713D721-BD14-E44C-8BEA-381F19BD47FE}" type="slidenum">
              <a:rPr lang="en-US" smtClean="0">
                <a:solidFill>
                  <a:srgbClr val="8D9AB3"/>
                </a:solidFill>
              </a:rPr>
              <a:pPr defTabSz="457200"/>
              <a:t>‹#›</a:t>
            </a:fld>
            <a:endParaRPr lang="en-US">
              <a:solidFill>
                <a:srgbClr val="8D9AB3"/>
              </a:solidFill>
            </a:endParaRPr>
          </a:p>
        </p:txBody>
      </p:sp>
    </p:spTree>
    <p:extLst>
      <p:ext uri="{BB962C8B-B14F-4D97-AF65-F5344CB8AC3E}">
        <p14:creationId xmlns:p14="http://schemas.microsoft.com/office/powerpoint/2010/main" val="6744312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2.jp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3.jpeg"/><Relationship Id="rId5" Type="http://schemas.microsoft.com/office/2007/relationships/hdphoto" Target="../media/hdphoto8.wdp"/><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0" y="5903893"/>
            <a:ext cx="6096000" cy="954107"/>
          </a:xfrm>
          <a:prstGeom prst="rect">
            <a:avLst/>
          </a:prstGeom>
          <a:solidFill>
            <a:srgbClr val="223C70"/>
          </a:solidFill>
        </p:spPr>
        <p:txBody>
          <a:bodyPr wrap="square" rtlCol="0">
            <a:spAutoFit/>
          </a:bodyPr>
          <a:lstStyle/>
          <a:p>
            <a:pPr algn="r"/>
            <a:r>
              <a:rPr lang="en-US" sz="2800" dirty="0" smtClean="0">
                <a:latin typeface="Rockwell Extra Bold" panose="02060903040505020403" pitchFamily="18" charset="0"/>
              </a:rPr>
              <a:t>OZARK RIVERS SOLID WASTE MANAGEMENT DISTRICT</a:t>
            </a:r>
            <a:endParaRPr lang="en-US" sz="2800" dirty="0">
              <a:latin typeface="Rockwell Extra Bold" panose="02060903040505020403" pitchFamily="18" charset="0"/>
            </a:endParaRPr>
          </a:p>
        </p:txBody>
      </p:sp>
    </p:spTree>
    <p:extLst>
      <p:ext uri="{BB962C8B-B14F-4D97-AF65-F5344CB8AC3E}">
        <p14:creationId xmlns:p14="http://schemas.microsoft.com/office/powerpoint/2010/main" val="1064900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18450" cy="1143000"/>
          </a:xfrm>
        </p:spPr>
        <p:txBody>
          <a:bodyPr>
            <a:normAutofit fontScale="90000"/>
          </a:bodyPr>
          <a:lstStyle/>
          <a:p>
            <a:r>
              <a:rPr lang="fr-FR" dirty="0" smtClean="0"/>
              <a:t>ORSWMD</a:t>
            </a:r>
            <a:br>
              <a:rPr lang="fr-FR" dirty="0" smtClean="0"/>
            </a:br>
            <a:r>
              <a:rPr lang="fr-FR" dirty="0" err="1" smtClean="0"/>
              <a:t>Rethinking</a:t>
            </a:r>
            <a:r>
              <a:rPr lang="fr-FR" dirty="0" smtClean="0"/>
              <a:t> </a:t>
            </a:r>
            <a:r>
              <a:rPr lang="fr-FR" dirty="0" err="1" smtClean="0"/>
              <a:t>Waste</a:t>
            </a:r>
            <a:r>
              <a:rPr lang="fr-FR" dirty="0" smtClean="0"/>
              <a:t/>
            </a:r>
            <a:br>
              <a:rPr lang="fr-FR" dirty="0" smtClean="0"/>
            </a:br>
            <a:endParaRPr lang="en-US" dirty="0"/>
          </a:p>
        </p:txBody>
      </p:sp>
      <p:sp>
        <p:nvSpPr>
          <p:cNvPr id="4" name="Content Placeholder 3"/>
          <p:cNvSpPr>
            <a:spLocks noGrp="1"/>
          </p:cNvSpPr>
          <p:nvPr>
            <p:ph idx="1"/>
          </p:nvPr>
        </p:nvSpPr>
        <p:spPr>
          <a:xfrm>
            <a:off x="533400" y="1676400"/>
            <a:ext cx="8229600" cy="4349909"/>
          </a:xfrm>
          <a:prstGeom prst="rect">
            <a:avLst/>
          </a:prstGeom>
        </p:spPr>
        <p:txBody>
          <a:bodyPr wrap="square">
            <a:spAutoFit/>
          </a:bodyPr>
          <a:lstStyle/>
          <a:p>
            <a:pPr marL="0" indent="0">
              <a:buNone/>
            </a:pPr>
            <a:r>
              <a:rPr lang="en-US" sz="2400" b="1" dirty="0" smtClean="0"/>
              <a:t>“Waste </a:t>
            </a:r>
            <a:r>
              <a:rPr lang="en-US" sz="2400" b="1" dirty="0"/>
              <a:t>is not only an environmental problem, but also an economic loss</a:t>
            </a:r>
            <a:r>
              <a:rPr lang="en-US" sz="2400" b="1" dirty="0" smtClean="0"/>
              <a:t>.” </a:t>
            </a:r>
            <a:r>
              <a:rPr lang="en-US" sz="2400" b="1" dirty="0"/>
              <a:t>–</a:t>
            </a:r>
            <a:r>
              <a:rPr lang="en-US" sz="2400" b="1" dirty="0" smtClean="0"/>
              <a:t> EEA</a:t>
            </a:r>
            <a:br>
              <a:rPr lang="en-US" sz="2400" b="1" dirty="0" smtClean="0"/>
            </a:br>
            <a:endParaRPr lang="en-US" sz="2400" b="1" dirty="0" smtClean="0"/>
          </a:p>
          <a:p>
            <a:pPr marL="0" indent="0">
              <a:buNone/>
            </a:pPr>
            <a:r>
              <a:rPr lang="en-US" sz="2400" b="1" dirty="0" smtClean="0"/>
              <a:t>“Pollution </a:t>
            </a:r>
            <a:r>
              <a:rPr lang="en-US" sz="2400" b="1" dirty="0"/>
              <a:t>is nothing but the resources we are not harvesting. We allow them to be dispersed because we’ve been ignorant of their value</a:t>
            </a:r>
            <a:r>
              <a:rPr lang="en-US" sz="2400" b="1" dirty="0" smtClean="0"/>
              <a:t>.”  </a:t>
            </a:r>
            <a:r>
              <a:rPr lang="en-US" sz="2400" b="1" dirty="0"/>
              <a:t>– R. Buckminster </a:t>
            </a:r>
            <a:r>
              <a:rPr lang="en-US" sz="2400" b="1" dirty="0" smtClean="0"/>
              <a:t>Fuller</a:t>
            </a:r>
            <a:br>
              <a:rPr lang="en-US" sz="2400" b="1" dirty="0" smtClean="0"/>
            </a:br>
            <a:endParaRPr lang="en-US" sz="2400" b="1" dirty="0" smtClean="0"/>
          </a:p>
          <a:p>
            <a:pPr marL="0" indent="0">
              <a:buNone/>
            </a:pPr>
            <a:r>
              <a:rPr lang="en-US" sz="2400" b="1" dirty="0" smtClean="0"/>
              <a:t>“Waste </a:t>
            </a:r>
            <a:r>
              <a:rPr lang="en-US" sz="2400" b="1" dirty="0"/>
              <a:t>is a </a:t>
            </a:r>
            <a:r>
              <a:rPr lang="en-US" sz="2400" b="1" dirty="0" smtClean="0"/>
              <a:t>Misplaced Resource</a:t>
            </a:r>
            <a:r>
              <a:rPr lang="en-US" sz="2400" b="1" dirty="0"/>
              <a:t>” </a:t>
            </a:r>
            <a:r>
              <a:rPr lang="en-US" sz="2400" b="1" dirty="0" smtClean="0"/>
              <a:t> </a:t>
            </a:r>
            <a:r>
              <a:rPr lang="en-US" sz="2400" b="1" dirty="0"/>
              <a:t>– </a:t>
            </a:r>
            <a:r>
              <a:rPr lang="en-US" sz="2400" b="1" dirty="0" smtClean="0"/>
              <a:t>Bureau of Energy Efficiency</a:t>
            </a:r>
            <a:endParaRPr lang="en-US" b="1" dirty="0"/>
          </a:p>
        </p:txBody>
      </p:sp>
    </p:spTree>
    <p:extLst>
      <p:ext uri="{BB962C8B-B14F-4D97-AF65-F5344CB8AC3E}">
        <p14:creationId xmlns:p14="http://schemas.microsoft.com/office/powerpoint/2010/main" val="1834182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18450" cy="1219200"/>
          </a:xfrm>
        </p:spPr>
        <p:txBody>
          <a:bodyPr>
            <a:normAutofit/>
          </a:bodyPr>
          <a:lstStyle/>
          <a:p>
            <a:r>
              <a:rPr lang="en-US" sz="3200" dirty="0" smtClean="0"/>
              <a:t>Challenges for Waste Management in </a:t>
            </a:r>
            <a:br>
              <a:rPr lang="en-US" sz="3200" dirty="0" smtClean="0"/>
            </a:br>
            <a:r>
              <a:rPr lang="en-US" sz="3200" dirty="0" smtClean="0"/>
              <a:t>Rural Communities?</a:t>
            </a:r>
            <a:endParaRPr lang="en-US" sz="3200" dirty="0"/>
          </a:p>
        </p:txBody>
      </p:sp>
      <p:sp>
        <p:nvSpPr>
          <p:cNvPr id="3" name="Content Placeholder 2"/>
          <p:cNvSpPr>
            <a:spLocks noGrp="1"/>
          </p:cNvSpPr>
          <p:nvPr>
            <p:ph idx="1"/>
          </p:nvPr>
        </p:nvSpPr>
        <p:spPr>
          <a:xfrm>
            <a:off x="1143000" y="1676400"/>
            <a:ext cx="7167284" cy="4843463"/>
          </a:xfrm>
        </p:spPr>
        <p:txBody>
          <a:bodyPr>
            <a:normAutofit/>
          </a:bodyPr>
          <a:lstStyle/>
          <a:p>
            <a:r>
              <a:rPr lang="en-US" sz="2400" dirty="0" smtClean="0"/>
              <a:t>Access to residential recycling services</a:t>
            </a:r>
          </a:p>
          <a:p>
            <a:r>
              <a:rPr lang="en-US" sz="2400" dirty="0" smtClean="0"/>
              <a:t>Participation in residential recycling services</a:t>
            </a:r>
          </a:p>
          <a:p>
            <a:r>
              <a:rPr lang="en-US" sz="2400" dirty="0" smtClean="0"/>
              <a:t>Distance for transporting recycled materials</a:t>
            </a:r>
          </a:p>
          <a:p>
            <a:r>
              <a:rPr lang="en-US" sz="2400" dirty="0" smtClean="0"/>
              <a:t>Soft markets for selling recycled materials</a:t>
            </a:r>
          </a:p>
          <a:p>
            <a:r>
              <a:rPr lang="en-US" sz="2400" dirty="0" smtClean="0"/>
              <a:t>Lack of local end-users for materials</a:t>
            </a:r>
            <a:endParaRPr lang="en-US" sz="2400" dirty="0"/>
          </a:p>
          <a:p>
            <a:r>
              <a:rPr lang="en-US" sz="2400" dirty="0" smtClean="0">
                <a:latin typeface="Century Gothic" panose="020B0502020202020204" pitchFamily="34" charset="0"/>
              </a:rPr>
              <a:t>Smaller rural populations mean it’s harder to collect enough material to make recycling feasible</a:t>
            </a:r>
            <a:endParaRPr lang="en-US" sz="3600" dirty="0">
              <a:latin typeface="Century Gothic" panose="020B0502020202020204" pitchFamily="34" charset="0"/>
            </a:endParaRPr>
          </a:p>
        </p:txBody>
      </p:sp>
    </p:spTree>
    <p:extLst>
      <p:ext uri="{BB962C8B-B14F-4D97-AF65-F5344CB8AC3E}">
        <p14:creationId xmlns:p14="http://schemas.microsoft.com/office/powerpoint/2010/main" val="2421884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918450" cy="788894"/>
          </a:xfrm>
        </p:spPr>
        <p:txBody>
          <a:bodyPr>
            <a:normAutofit fontScale="90000"/>
          </a:bodyPr>
          <a:lstStyle/>
          <a:p>
            <a:r>
              <a:rPr lang="en-US" dirty="0" smtClean="0"/>
              <a:t>Common Strategies for Rural Solid Waste Management</a:t>
            </a:r>
            <a:br>
              <a:rPr lang="en-US" dirty="0" smtClean="0"/>
            </a:br>
            <a:r>
              <a:rPr lang="en-US" dirty="0" smtClean="0"/>
              <a:t> </a:t>
            </a:r>
            <a:endParaRPr lang="en-US" dirty="0"/>
          </a:p>
        </p:txBody>
      </p:sp>
      <p:grpSp>
        <p:nvGrpSpPr>
          <p:cNvPr id="6" name="Group 5"/>
          <p:cNvGrpSpPr/>
          <p:nvPr/>
        </p:nvGrpSpPr>
        <p:grpSpPr>
          <a:xfrm>
            <a:off x="228600" y="1766885"/>
            <a:ext cx="4267200" cy="4786315"/>
            <a:chOff x="667756" y="2209800"/>
            <a:chExt cx="3320044" cy="3962400"/>
          </a:xfrm>
        </p:grpSpPr>
        <p:pic>
          <p:nvPicPr>
            <p:cNvPr id="409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b="14652"/>
            <a:stretch/>
          </p:blipFill>
          <p:spPr bwMode="auto">
            <a:xfrm>
              <a:off x="667756" y="2209800"/>
              <a:ext cx="332004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rot="19056154">
              <a:off x="2849411" y="4293863"/>
              <a:ext cx="959553" cy="90261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6400800" y="3967877"/>
            <a:ext cx="2590800" cy="923330"/>
          </a:xfrm>
          <a:prstGeom prst="rect">
            <a:avLst/>
          </a:prstGeom>
          <a:noFill/>
        </p:spPr>
        <p:txBody>
          <a:bodyPr wrap="square" rtlCol="0">
            <a:spAutoFit/>
          </a:bodyPr>
          <a:lstStyle/>
          <a:p>
            <a:endParaRPr lang="en-US" dirty="0" smtClean="0"/>
          </a:p>
          <a:p>
            <a:endParaRPr lang="en-US" dirty="0" smtClean="0"/>
          </a:p>
          <a:p>
            <a:endParaRPr lang="en-US" dirty="0"/>
          </a:p>
        </p:txBody>
      </p:sp>
      <p:pic>
        <p:nvPicPr>
          <p:cNvPr id="4101"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r="28330"/>
          <a:stretch/>
        </p:blipFill>
        <p:spPr bwMode="auto">
          <a:xfrm>
            <a:off x="4724400" y="1766885"/>
            <a:ext cx="4191000" cy="4818315"/>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55247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918450" cy="1246094"/>
          </a:xfrm>
        </p:spPr>
        <p:txBody>
          <a:bodyPr>
            <a:normAutofit fontScale="90000"/>
          </a:bodyPr>
          <a:lstStyle/>
          <a:p>
            <a:r>
              <a:rPr lang="en-US" dirty="0" smtClean="0"/>
              <a:t>Common Strategies for Rural Solid Waste Management</a:t>
            </a:r>
            <a:br>
              <a:rPr lang="en-US" dirty="0" smtClean="0"/>
            </a:br>
            <a:r>
              <a:rPr lang="en-US" dirty="0" smtClean="0"/>
              <a:t>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91464"/>
            <a:ext cx="7391400" cy="4619625"/>
          </a:xfrm>
          <a:prstGeom prst="rect">
            <a:avLst/>
          </a:prstGeom>
          <a:noFill/>
          <a:ln>
            <a:solidFill>
              <a:schemeClr val="accent1"/>
            </a:solidFill>
          </a:ln>
          <a:effectLst/>
        </p:spPr>
      </p:pic>
    </p:spTree>
    <p:extLst>
      <p:ext uri="{BB962C8B-B14F-4D97-AF65-F5344CB8AC3E}">
        <p14:creationId xmlns:p14="http://schemas.microsoft.com/office/powerpoint/2010/main" val="53340615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915400" cy="1322294"/>
          </a:xfrm>
        </p:spPr>
        <p:txBody>
          <a:bodyPr>
            <a:normAutofit fontScale="90000"/>
          </a:bodyPr>
          <a:lstStyle/>
          <a:p>
            <a:r>
              <a:rPr lang="en-US" sz="4400" dirty="0" smtClean="0">
                <a:latin typeface="Arial" pitchFamily="34" charset="0"/>
                <a:cs typeface="Arial" pitchFamily="34" charset="0"/>
              </a:rPr>
              <a:t>ORSWMD’s Strategies for</a:t>
            </a:r>
            <a:br>
              <a:rPr lang="en-US" sz="4400" dirty="0" smtClean="0">
                <a:latin typeface="Arial" pitchFamily="34" charset="0"/>
                <a:cs typeface="Arial" pitchFamily="34" charset="0"/>
              </a:rPr>
            </a:br>
            <a:r>
              <a:rPr lang="en-US" sz="4400" dirty="0" smtClean="0">
                <a:latin typeface="Arial" pitchFamily="34" charset="0"/>
                <a:cs typeface="Arial" pitchFamily="34" charset="0"/>
              </a:rPr>
              <a:t>Rural Waste Management</a:t>
            </a:r>
            <a:endParaRPr lang="en-US" dirty="0"/>
          </a:p>
        </p:txBody>
      </p:sp>
      <p:sp>
        <p:nvSpPr>
          <p:cNvPr id="4" name="Content Placeholder 2"/>
          <p:cNvSpPr>
            <a:spLocks noGrp="1"/>
          </p:cNvSpPr>
          <p:nvPr>
            <p:ph idx="1"/>
          </p:nvPr>
        </p:nvSpPr>
        <p:spPr>
          <a:xfrm>
            <a:off x="152400" y="1828800"/>
            <a:ext cx="8763000" cy="4572000"/>
          </a:xfrm>
        </p:spPr>
        <p:txBody>
          <a:bodyPr>
            <a:normAutofit lnSpcReduction="10000"/>
          </a:bodyPr>
          <a:lstStyle/>
          <a:p>
            <a:pPr>
              <a:defRPr/>
            </a:pPr>
            <a:r>
              <a:rPr lang="en-US" sz="2800" dirty="0" smtClean="0">
                <a:cs typeface="Arial" pitchFamily="34" charset="0"/>
              </a:rPr>
              <a:t>Special Collections </a:t>
            </a:r>
          </a:p>
          <a:p>
            <a:pPr>
              <a:defRPr/>
            </a:pPr>
            <a:r>
              <a:rPr lang="en-US" sz="2800" dirty="0" smtClean="0">
                <a:cs typeface="Arial" pitchFamily="34" charset="0"/>
              </a:rPr>
              <a:t>Household Hazardous Waste</a:t>
            </a:r>
          </a:p>
          <a:p>
            <a:pPr>
              <a:defRPr/>
            </a:pPr>
            <a:r>
              <a:rPr lang="en-US" sz="2800" dirty="0" smtClean="0">
                <a:cs typeface="Arial" pitchFamily="34" charset="0"/>
              </a:rPr>
              <a:t>Illegal Dump Cleanups/Prevention</a:t>
            </a:r>
          </a:p>
          <a:p>
            <a:pPr>
              <a:defRPr/>
            </a:pPr>
            <a:r>
              <a:rPr lang="en-US" sz="2800" dirty="0" smtClean="0">
                <a:cs typeface="Arial" pitchFamily="34" charset="0"/>
              </a:rPr>
              <a:t>Raising Awareness and Education</a:t>
            </a:r>
          </a:p>
          <a:p>
            <a:pPr>
              <a:defRPr/>
            </a:pPr>
            <a:r>
              <a:rPr lang="en-US" sz="2800" dirty="0">
                <a:cs typeface="Arial" pitchFamily="34" charset="0"/>
              </a:rPr>
              <a:t>Environmental </a:t>
            </a:r>
            <a:r>
              <a:rPr lang="en-US" sz="2800" dirty="0" smtClean="0">
                <a:cs typeface="Arial" pitchFamily="34" charset="0"/>
              </a:rPr>
              <a:t>Education in Schools</a:t>
            </a:r>
            <a:endParaRPr lang="en-US" sz="2800" dirty="0">
              <a:cs typeface="Arial" pitchFamily="34" charset="0"/>
            </a:endParaRPr>
          </a:p>
          <a:p>
            <a:pPr>
              <a:defRPr/>
            </a:pPr>
            <a:r>
              <a:rPr lang="en-US" sz="2800" dirty="0" smtClean="0">
                <a:cs typeface="Arial" pitchFamily="34" charset="0"/>
              </a:rPr>
              <a:t>District Grant Funded Projects in the Region</a:t>
            </a:r>
          </a:p>
          <a:p>
            <a:pPr>
              <a:defRPr/>
            </a:pPr>
            <a:r>
              <a:rPr lang="en-US" sz="2800" dirty="0">
                <a:cs typeface="Arial" pitchFamily="34" charset="0"/>
              </a:rPr>
              <a:t>Technical Assistance for Communities</a:t>
            </a:r>
          </a:p>
          <a:p>
            <a:pPr>
              <a:defRPr/>
            </a:pPr>
            <a:endParaRPr lang="en-US" sz="2800" dirty="0" smtClean="0">
              <a:cs typeface="Arial" pitchFamily="34" charset="0"/>
            </a:endParaRPr>
          </a:p>
          <a:p>
            <a:pPr>
              <a:defRPr/>
            </a:pPr>
            <a:endParaRPr lang="en-US" dirty="0" smtClean="0"/>
          </a:p>
          <a:p>
            <a:pPr>
              <a:defRPr/>
            </a:pPr>
            <a:endParaRPr lang="en-US" dirty="0"/>
          </a:p>
        </p:txBody>
      </p:sp>
    </p:spTree>
    <p:extLst>
      <p:ext uri="{BB962C8B-B14F-4D97-AF65-F5344CB8AC3E}">
        <p14:creationId xmlns:p14="http://schemas.microsoft.com/office/powerpoint/2010/main" val="3516693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17" y="381000"/>
            <a:ext cx="7918450" cy="788894"/>
          </a:xfrm>
        </p:spPr>
        <p:txBody>
          <a:bodyPr>
            <a:normAutofit/>
          </a:bodyPr>
          <a:lstStyle/>
          <a:p>
            <a:r>
              <a:rPr lang="en-US" sz="4000" dirty="0">
                <a:latin typeface="Arial" pitchFamily="34" charset="0"/>
                <a:cs typeface="Arial" pitchFamily="34" charset="0"/>
              </a:rPr>
              <a:t>Special Collections</a:t>
            </a:r>
          </a:p>
        </p:txBody>
      </p:sp>
      <p:sp>
        <p:nvSpPr>
          <p:cNvPr id="11" name="Rectangle 3"/>
          <p:cNvSpPr txBox="1">
            <a:spLocks noChangeArrowheads="1"/>
          </p:cNvSpPr>
          <p:nvPr/>
        </p:nvSpPr>
        <p:spPr>
          <a:xfrm>
            <a:off x="282374" y="1143000"/>
            <a:ext cx="8686800" cy="4876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0"/>
              </a:spcBef>
              <a:buFont typeface="Wingdings 2" pitchFamily="18" charset="2"/>
              <a:buNone/>
              <a:defRPr/>
            </a:pPr>
            <a:r>
              <a:rPr lang="en-US" sz="2400" dirty="0" smtClean="0">
                <a:solidFill>
                  <a:srgbClr val="FFC000"/>
                </a:solidFill>
                <a:ea typeface="+mj-ea"/>
                <a:cs typeface="+mj-cs"/>
              </a:rPr>
              <a:t>Each year ORSWMD holds special collections </a:t>
            </a:r>
            <a:br>
              <a:rPr lang="en-US" sz="2400" dirty="0" smtClean="0">
                <a:solidFill>
                  <a:srgbClr val="FFC000"/>
                </a:solidFill>
                <a:ea typeface="+mj-ea"/>
                <a:cs typeface="+mj-cs"/>
              </a:rPr>
            </a:br>
            <a:r>
              <a:rPr lang="en-US" sz="2400" dirty="0" smtClean="0">
                <a:solidFill>
                  <a:srgbClr val="FFC000"/>
                </a:solidFill>
                <a:ea typeface="+mj-ea"/>
                <a:cs typeface="+mj-cs"/>
              </a:rPr>
              <a:t>throughout the district for the following: </a:t>
            </a:r>
          </a:p>
          <a:p>
            <a:pPr marL="0" indent="0">
              <a:lnSpc>
                <a:spcPct val="90000"/>
              </a:lnSpc>
              <a:spcBef>
                <a:spcPct val="0"/>
              </a:spcBef>
              <a:buFont typeface="Wingdings 2" pitchFamily="18" charset="2"/>
              <a:buNone/>
              <a:defRPr/>
            </a:pPr>
            <a:endParaRPr lang="en-US" sz="900" b="1" dirty="0" smtClean="0">
              <a:solidFill>
                <a:schemeClr val="accent1">
                  <a:lumMod val="75000"/>
                </a:schemeClr>
              </a:solidFill>
              <a:ea typeface="+mj-ea"/>
              <a:cs typeface="+mj-cs"/>
            </a:endParaRPr>
          </a:p>
          <a:p>
            <a:pPr>
              <a:lnSpc>
                <a:spcPct val="90000"/>
              </a:lnSpc>
              <a:buClr>
                <a:srgbClr val="5C6C62"/>
              </a:buClr>
              <a:defRPr/>
            </a:pPr>
            <a:r>
              <a:rPr lang="en-US" dirty="0" smtClean="0"/>
              <a:t>Appliances </a:t>
            </a:r>
            <a:br>
              <a:rPr lang="en-US" dirty="0" smtClean="0"/>
            </a:br>
            <a:endParaRPr lang="en-US" dirty="0" smtClean="0"/>
          </a:p>
          <a:p>
            <a:pPr>
              <a:lnSpc>
                <a:spcPct val="90000"/>
              </a:lnSpc>
              <a:buClr>
                <a:srgbClr val="5C6C62"/>
              </a:buClr>
              <a:defRPr/>
            </a:pPr>
            <a:r>
              <a:rPr lang="en-US" dirty="0" smtClean="0"/>
              <a:t>Metals</a:t>
            </a:r>
            <a:br>
              <a:rPr lang="en-US" dirty="0" smtClean="0"/>
            </a:br>
            <a:endParaRPr lang="en-US" dirty="0" smtClean="0"/>
          </a:p>
          <a:p>
            <a:pPr>
              <a:lnSpc>
                <a:spcPct val="90000"/>
              </a:lnSpc>
              <a:buClr>
                <a:srgbClr val="5C6C62"/>
              </a:buClr>
              <a:defRPr/>
            </a:pPr>
            <a:r>
              <a:rPr lang="en-US" dirty="0" smtClean="0"/>
              <a:t>Tires </a:t>
            </a:r>
            <a:br>
              <a:rPr lang="en-US" dirty="0" smtClean="0"/>
            </a:br>
            <a:r>
              <a:rPr lang="en-US" dirty="0" smtClean="0"/>
              <a:t> (residential only)</a:t>
            </a:r>
            <a:br>
              <a:rPr lang="en-US" dirty="0" smtClean="0"/>
            </a:br>
            <a:endParaRPr lang="en-US" dirty="0" smtClean="0"/>
          </a:p>
          <a:p>
            <a:pPr>
              <a:lnSpc>
                <a:spcPct val="90000"/>
              </a:lnSpc>
              <a:buClr>
                <a:srgbClr val="5C6C62"/>
              </a:buClr>
              <a:defRPr/>
            </a:pPr>
            <a:r>
              <a:rPr lang="en-US" dirty="0" smtClean="0"/>
              <a:t>Electronics </a:t>
            </a:r>
            <a:br>
              <a:rPr lang="en-US" dirty="0" smtClean="0"/>
            </a:br>
            <a:r>
              <a:rPr lang="en-US" dirty="0" smtClean="0"/>
              <a:t>(anything with a cord)</a:t>
            </a:r>
            <a:br>
              <a:rPr lang="en-US" dirty="0" smtClean="0"/>
            </a:br>
            <a:endParaRPr lang="en-US" dirty="0" smtClean="0"/>
          </a:p>
        </p:txBody>
      </p:sp>
      <p:pic>
        <p:nvPicPr>
          <p:cNvPr id="12" name="Content Placeholder 7"/>
          <p:cNvPicPr>
            <a:picLocks noChangeAspect="1"/>
          </p:cNvPicPr>
          <p:nvPr/>
        </p:nvPicPr>
        <p:blipFill rotWithShape="1">
          <a:blip r:embed="rId2">
            <a:extLst>
              <a:ext uri="{28A0092B-C50C-407E-A947-70E740481C1C}">
                <a14:useLocalDpi xmlns:a14="http://schemas.microsoft.com/office/drawing/2010/main" val="0"/>
              </a:ext>
            </a:extLst>
          </a:blip>
          <a:srcRect l="10089" t="27324" r="48129" b="17347"/>
          <a:stretch/>
        </p:blipFill>
        <p:spPr>
          <a:xfrm>
            <a:off x="4191000" y="2143433"/>
            <a:ext cx="4267200" cy="4238217"/>
          </a:xfrm>
          <a:prstGeom prst="rect">
            <a:avLst/>
          </a:prstGeom>
          <a:ln>
            <a:solidFill>
              <a:schemeClr val="tx1"/>
            </a:solidFill>
          </a:ln>
        </p:spPr>
      </p:pic>
    </p:spTree>
    <p:extLst>
      <p:ext uri="{BB962C8B-B14F-4D97-AF65-F5344CB8AC3E}">
        <p14:creationId xmlns:p14="http://schemas.microsoft.com/office/powerpoint/2010/main" val="3089748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4913381"/>
            <a:ext cx="6324600" cy="1724606"/>
          </a:xfrm>
        </p:spPr>
        <p:txBody>
          <a:bodyPr>
            <a:normAutofit lnSpcReduction="10000"/>
          </a:bodyPr>
          <a:lstStyle/>
          <a:p>
            <a:pPr marL="0" indent="0" algn="ctr">
              <a:buNone/>
            </a:pPr>
            <a:r>
              <a:rPr lang="en-US" sz="2400" b="1" dirty="0" smtClean="0"/>
              <a:t>Since 2011</a:t>
            </a:r>
          </a:p>
          <a:p>
            <a:pPr marL="0" indent="0" algn="ctr">
              <a:buNone/>
            </a:pPr>
            <a:r>
              <a:rPr lang="en-US" sz="2400" b="1" dirty="0" smtClean="0"/>
              <a:t>Households served: 2,400</a:t>
            </a:r>
          </a:p>
          <a:p>
            <a:pPr marL="0" indent="0" algn="ctr">
              <a:buNone/>
            </a:pPr>
            <a:r>
              <a:rPr lang="en-US" sz="2400" b="1" dirty="0" smtClean="0"/>
              <a:t>Tons collected:  250 tons  </a:t>
            </a:r>
            <a:endParaRPr lang="en-US" sz="2400" b="1" dirty="0"/>
          </a:p>
        </p:txBody>
      </p:sp>
      <p:sp>
        <p:nvSpPr>
          <p:cNvPr id="4" name="Rectangle 2"/>
          <p:cNvSpPr>
            <a:spLocks noGrp="1" noChangeArrowheads="1"/>
          </p:cNvSpPr>
          <p:nvPr>
            <p:ph type="title"/>
          </p:nvPr>
        </p:nvSpPr>
        <p:spPr>
          <a:xfrm>
            <a:off x="533400" y="0"/>
            <a:ext cx="8229600" cy="1143000"/>
          </a:xfrm>
        </p:spPr>
        <p:txBody>
          <a:bodyPr>
            <a:normAutofit fontScale="90000"/>
          </a:bodyPr>
          <a:lstStyle/>
          <a:p>
            <a:pPr>
              <a:defRPr/>
            </a:pPr>
            <a:r>
              <a:rPr lang="en-US" dirty="0"/>
              <a:t>Special Collections</a:t>
            </a:r>
            <a:br>
              <a:rPr lang="en-US" dirty="0"/>
            </a:b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31"/>
          <a:stretch/>
        </p:blipFill>
        <p:spPr bwMode="auto">
          <a:xfrm>
            <a:off x="368969" y="1093998"/>
            <a:ext cx="4149452" cy="3774721"/>
          </a:xfrm>
          <a:prstGeom prst="rect">
            <a:avLst/>
          </a:prstGeom>
          <a:noFill/>
          <a:ln w="127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605" t="2015" r="1678" b="2756"/>
          <a:stretch/>
        </p:blipFill>
        <p:spPr>
          <a:xfrm>
            <a:off x="4604084" y="1093998"/>
            <a:ext cx="4149452" cy="3791307"/>
          </a:xfrm>
          <a:prstGeom prst="rect">
            <a:avLst/>
          </a:prstGeom>
          <a:noFill/>
          <a:ln w="12700">
            <a:solidFill>
              <a:schemeClr val="accent1">
                <a:lumMod val="75000"/>
              </a:schemeClr>
            </a:solidFill>
            <a:miter lim="800000"/>
            <a:headEnd/>
            <a:tailEnd/>
          </a:ln>
          <a:effectLst/>
        </p:spPr>
      </p:pic>
    </p:spTree>
    <p:extLst>
      <p:ext uri="{BB962C8B-B14F-4D97-AF65-F5344CB8AC3E}">
        <p14:creationId xmlns:p14="http://schemas.microsoft.com/office/powerpoint/2010/main" val="217257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2130425"/>
            <a:ext cx="2057400" cy="1470025"/>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28598"/>
            <a:ext cx="2819400" cy="638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32"/>
          <a:stretch/>
        </p:blipFill>
        <p:spPr bwMode="auto">
          <a:xfrm>
            <a:off x="3009900" y="228598"/>
            <a:ext cx="6114135" cy="350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3733800"/>
            <a:ext cx="4572000" cy="165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5351804"/>
            <a:ext cx="4429980" cy="64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9655" y="5999263"/>
            <a:ext cx="4476085" cy="61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024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18450" cy="838200"/>
          </a:xfrm>
        </p:spPr>
        <p:txBody>
          <a:bodyPr>
            <a:noAutofit/>
          </a:bodyPr>
          <a:lstStyle/>
          <a:p>
            <a:r>
              <a:rPr lang="en-US" sz="4000" dirty="0">
                <a:latin typeface="Arial" pitchFamily="34" charset="0"/>
                <a:cs typeface="Arial" pitchFamily="34" charset="0"/>
              </a:rPr>
              <a:t>HHW Guidelines</a:t>
            </a:r>
          </a:p>
        </p:txBody>
      </p:sp>
      <p:sp>
        <p:nvSpPr>
          <p:cNvPr id="4" name="Content Placeholder 2"/>
          <p:cNvSpPr>
            <a:spLocks noGrp="1"/>
          </p:cNvSpPr>
          <p:nvPr>
            <p:ph idx="1"/>
          </p:nvPr>
        </p:nvSpPr>
        <p:spPr>
          <a:xfrm>
            <a:off x="228600" y="1537642"/>
            <a:ext cx="4160837" cy="5121275"/>
          </a:xfrm>
        </p:spPr>
        <p:txBody>
          <a:bodyPr>
            <a:normAutofit fontScale="47500" lnSpcReduction="20000"/>
          </a:bodyPr>
          <a:lstStyle/>
          <a:p>
            <a:pPr marL="0" indent="0">
              <a:buNone/>
            </a:pPr>
            <a:r>
              <a:rPr lang="en-US" sz="5100" u="sng" dirty="0"/>
              <a:t>Accepted</a:t>
            </a:r>
          </a:p>
          <a:p>
            <a:r>
              <a:rPr lang="en-US" sz="5100" dirty="0" smtClean="0"/>
              <a:t>Stain, varnish, paint</a:t>
            </a:r>
            <a:r>
              <a:rPr lang="en-US" sz="5100" dirty="0"/>
              <a:t>, thinner…</a:t>
            </a:r>
          </a:p>
          <a:p>
            <a:r>
              <a:rPr lang="en-US" sz="5100" dirty="0"/>
              <a:t>Adhesives-glue, epoxy, caulk, wood filler……</a:t>
            </a:r>
          </a:p>
          <a:p>
            <a:r>
              <a:rPr lang="en-US" sz="5100" dirty="0"/>
              <a:t>Auto- antifreeze, gas, batteries, motor oil….</a:t>
            </a:r>
          </a:p>
          <a:p>
            <a:r>
              <a:rPr lang="en-US" sz="5100" dirty="0"/>
              <a:t>Garden-pesticides, herbicides, insecticides..</a:t>
            </a:r>
          </a:p>
          <a:p>
            <a:r>
              <a:rPr lang="en-US" sz="5100" dirty="0"/>
              <a:t>Misc.- HH cleaners, pool chemicals, mercury</a:t>
            </a:r>
            <a:r>
              <a:rPr lang="en-US" sz="5100" dirty="0" smtClean="0"/>
              <a:t>……</a:t>
            </a:r>
          </a:p>
        </p:txBody>
      </p:sp>
      <p:sp>
        <p:nvSpPr>
          <p:cNvPr id="5" name="Content Placeholder 3"/>
          <p:cNvSpPr txBox="1">
            <a:spLocks/>
          </p:cNvSpPr>
          <p:nvPr/>
        </p:nvSpPr>
        <p:spPr>
          <a:xfrm>
            <a:off x="4648200" y="1600199"/>
            <a:ext cx="4267200" cy="5062729"/>
          </a:xfrm>
          <a:prstGeom prst="rect">
            <a:avLst/>
          </a:prstGeom>
        </p:spPr>
        <p:txBody>
          <a:bodyPr>
            <a:normAutofit fontScale="92500" lnSpcReduction="20000"/>
          </a:bodyPr>
          <a:lst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200"/>
              </a:spcBef>
              <a:buFont typeface="Wingdings 2" pitchFamily="18" charset="2"/>
              <a:buNone/>
            </a:pPr>
            <a:r>
              <a:rPr lang="en-US" sz="2600" u="sng" dirty="0"/>
              <a:t>Not accepted</a:t>
            </a:r>
          </a:p>
          <a:p>
            <a:pPr>
              <a:spcBef>
                <a:spcPts val="2200"/>
              </a:spcBef>
            </a:pPr>
            <a:r>
              <a:rPr lang="en-US" sz="2600" dirty="0"/>
              <a:t>Asbestos</a:t>
            </a:r>
          </a:p>
          <a:p>
            <a:pPr>
              <a:spcBef>
                <a:spcPts val="2200"/>
              </a:spcBef>
            </a:pPr>
            <a:r>
              <a:rPr lang="en-US" sz="2600" dirty="0"/>
              <a:t>Explosives</a:t>
            </a:r>
          </a:p>
          <a:p>
            <a:pPr>
              <a:spcBef>
                <a:spcPts val="2200"/>
              </a:spcBef>
            </a:pPr>
            <a:r>
              <a:rPr lang="en-US" sz="2600" dirty="0"/>
              <a:t>Compressed gases</a:t>
            </a:r>
          </a:p>
          <a:p>
            <a:pPr>
              <a:spcBef>
                <a:spcPts val="2200"/>
              </a:spcBef>
            </a:pPr>
            <a:r>
              <a:rPr lang="en-US" sz="2600" dirty="0"/>
              <a:t>Smoke detector</a:t>
            </a:r>
          </a:p>
          <a:p>
            <a:pPr>
              <a:spcBef>
                <a:spcPts val="2200"/>
              </a:spcBef>
            </a:pPr>
            <a:r>
              <a:rPr lang="en-US" sz="2600" dirty="0"/>
              <a:t>Radioactive materials</a:t>
            </a:r>
          </a:p>
          <a:p>
            <a:pPr>
              <a:spcBef>
                <a:spcPts val="2200"/>
              </a:spcBef>
            </a:pPr>
            <a:r>
              <a:rPr lang="en-US" sz="2600" dirty="0"/>
              <a:t>Sharps/syringes</a:t>
            </a:r>
          </a:p>
          <a:p>
            <a:pPr>
              <a:spcBef>
                <a:spcPts val="2200"/>
              </a:spcBef>
            </a:pPr>
            <a:r>
              <a:rPr lang="en-US" sz="2600" dirty="0"/>
              <a:t>Ammunition</a:t>
            </a:r>
          </a:p>
          <a:p>
            <a:pPr>
              <a:spcBef>
                <a:spcPts val="2200"/>
              </a:spcBef>
            </a:pPr>
            <a:r>
              <a:rPr lang="en-US" sz="2600" dirty="0"/>
              <a:t>Fireworks</a:t>
            </a:r>
          </a:p>
          <a:p>
            <a:endParaRPr lang="en-US" dirty="0"/>
          </a:p>
        </p:txBody>
      </p:sp>
    </p:spTree>
    <p:extLst>
      <p:ext uri="{BB962C8B-B14F-4D97-AF65-F5344CB8AC3E}">
        <p14:creationId xmlns:p14="http://schemas.microsoft.com/office/powerpoint/2010/main" val="805301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a:xfrm>
            <a:off x="503887" y="1447800"/>
            <a:ext cx="8229600" cy="4953000"/>
          </a:xfrm>
        </p:spPr>
        <p:txBody>
          <a:bodyPr/>
          <a:lstStyle/>
          <a:p>
            <a:pPr>
              <a:lnSpc>
                <a:spcPct val="90000"/>
              </a:lnSpc>
              <a:defRPr/>
            </a:pPr>
            <a:r>
              <a:rPr lang="en-US" sz="2000" dirty="0"/>
              <a:t>Community prevention and cleanup programs</a:t>
            </a:r>
          </a:p>
          <a:p>
            <a:pPr lvl="0">
              <a:lnSpc>
                <a:spcPct val="90000"/>
              </a:lnSpc>
              <a:defRPr/>
            </a:pPr>
            <a:r>
              <a:rPr lang="en-US" sz="2000" dirty="0"/>
              <a:t>Prevention through awareness and volunteer dump site adoption</a:t>
            </a:r>
          </a:p>
          <a:p>
            <a:pPr>
              <a:lnSpc>
                <a:spcPct val="90000"/>
              </a:lnSpc>
              <a:defRPr/>
            </a:pPr>
            <a:r>
              <a:rPr lang="en-US" sz="2000" dirty="0" smtClean="0"/>
              <a:t>Prevention plan reinforced with surveillance cameras</a:t>
            </a:r>
          </a:p>
          <a:p>
            <a:pPr eaLnBrk="1" hangingPunct="1">
              <a:lnSpc>
                <a:spcPct val="90000"/>
              </a:lnSpc>
              <a:defRPr/>
            </a:pPr>
            <a:r>
              <a:rPr lang="en-US" sz="2000" dirty="0" smtClean="0"/>
              <a:t>Dumpsite cleanup program with volunteer support</a:t>
            </a:r>
          </a:p>
          <a:p>
            <a:pPr eaLnBrk="1" hangingPunct="1">
              <a:lnSpc>
                <a:spcPct val="90000"/>
              </a:lnSpc>
              <a:defRPr/>
            </a:pPr>
            <a:endParaRPr lang="en-US" sz="2800" dirty="0" smtClean="0">
              <a:latin typeface="Arial"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318" r="8922"/>
          <a:stretch/>
        </p:blipFill>
        <p:spPr>
          <a:xfrm>
            <a:off x="932301" y="3740156"/>
            <a:ext cx="3233691" cy="2660644"/>
          </a:xfrm>
          <a:prstGeom prst="rect">
            <a:avLst/>
          </a:prstGeom>
          <a:ln>
            <a:solidFill>
              <a:srgbClr val="5C6C62"/>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998" y="3768206"/>
            <a:ext cx="3276600" cy="2632594"/>
          </a:xfrm>
          <a:prstGeom prst="rect">
            <a:avLst/>
          </a:prstGeom>
          <a:ln>
            <a:solidFill>
              <a:srgbClr val="5C6C62"/>
            </a:solidFill>
          </a:ln>
        </p:spPr>
      </p:pic>
      <p:sp>
        <p:nvSpPr>
          <p:cNvPr id="5" name="TextBox 4"/>
          <p:cNvSpPr txBox="1"/>
          <p:nvPr/>
        </p:nvSpPr>
        <p:spPr>
          <a:xfrm>
            <a:off x="1791873" y="6400800"/>
            <a:ext cx="1752600" cy="276999"/>
          </a:xfrm>
          <a:prstGeom prst="rect">
            <a:avLst/>
          </a:prstGeom>
          <a:noFill/>
        </p:spPr>
        <p:txBody>
          <a:bodyPr wrap="square" rtlCol="0">
            <a:spAutoFit/>
          </a:bodyPr>
          <a:lstStyle/>
          <a:p>
            <a:r>
              <a:rPr lang="en-US" sz="1200" b="1" i="1" dirty="0">
                <a:solidFill>
                  <a:schemeClr val="tx2"/>
                </a:solidFill>
              </a:rPr>
              <a:t>Before clean-up</a:t>
            </a:r>
          </a:p>
        </p:txBody>
      </p:sp>
      <p:sp>
        <p:nvSpPr>
          <p:cNvPr id="10" name="TextBox 9"/>
          <p:cNvSpPr txBox="1"/>
          <p:nvPr/>
        </p:nvSpPr>
        <p:spPr>
          <a:xfrm>
            <a:off x="5279980" y="6400799"/>
            <a:ext cx="2133600" cy="276999"/>
          </a:xfrm>
          <a:prstGeom prst="rect">
            <a:avLst/>
          </a:prstGeom>
          <a:noFill/>
        </p:spPr>
        <p:txBody>
          <a:bodyPr wrap="square" rtlCol="0">
            <a:spAutoFit/>
          </a:bodyPr>
          <a:lstStyle/>
          <a:p>
            <a:r>
              <a:rPr lang="en-US" sz="1200" b="1" i="1" dirty="0" smtClean="0">
                <a:solidFill>
                  <a:schemeClr val="tx2"/>
                </a:solidFill>
              </a:rPr>
              <a:t>After clean-up</a:t>
            </a:r>
            <a:endParaRPr lang="en-US" sz="1200" b="1" i="1" dirty="0">
              <a:solidFill>
                <a:schemeClr val="tx2"/>
              </a:solidFill>
            </a:endParaRPr>
          </a:p>
        </p:txBody>
      </p:sp>
      <p:sp>
        <p:nvSpPr>
          <p:cNvPr id="2" name="TextBox 1"/>
          <p:cNvSpPr txBox="1"/>
          <p:nvPr/>
        </p:nvSpPr>
        <p:spPr>
          <a:xfrm rot="21200171">
            <a:off x="2683424" y="3951010"/>
            <a:ext cx="4472329" cy="523220"/>
          </a:xfrm>
          <a:prstGeom prst="rect">
            <a:avLst/>
          </a:prstGeom>
          <a:solidFill>
            <a:srgbClr val="FFC000"/>
          </a:solidFill>
        </p:spPr>
        <p:txBody>
          <a:bodyPr wrap="square" rtlCol="0">
            <a:spAutoFit/>
          </a:bodyPr>
          <a:lstStyle/>
          <a:p>
            <a:pPr algn="ctr"/>
            <a:r>
              <a:rPr lang="en-US" sz="2800" dirty="0" smtClean="0"/>
              <a:t>800  TONS OF TRASH !!!</a:t>
            </a:r>
            <a:endParaRPr lang="en-US" sz="2800" dirty="0"/>
          </a:p>
        </p:txBody>
      </p:sp>
      <p:sp>
        <p:nvSpPr>
          <p:cNvPr id="6" name="Title 5"/>
          <p:cNvSpPr>
            <a:spLocks noGrp="1"/>
          </p:cNvSpPr>
          <p:nvPr>
            <p:ph type="title"/>
          </p:nvPr>
        </p:nvSpPr>
        <p:spPr>
          <a:xfrm>
            <a:off x="533400" y="381000"/>
            <a:ext cx="7918450" cy="788894"/>
          </a:xfrm>
        </p:spPr>
        <p:txBody>
          <a:bodyPr/>
          <a:lstStyle/>
          <a:p>
            <a:r>
              <a:rPr lang="en-US" dirty="0" smtClean="0"/>
              <a:t>Illegal Dump Program</a:t>
            </a:r>
            <a:endParaRPr lang="en-US" dirty="0"/>
          </a:p>
        </p:txBody>
      </p:sp>
    </p:spTree>
    <p:extLst>
      <p:ext uri="{BB962C8B-B14F-4D97-AF65-F5344CB8AC3E}">
        <p14:creationId xmlns:p14="http://schemas.microsoft.com/office/powerpoint/2010/main" val="3728555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Senate Bill 530, 1990</a:t>
            </a:r>
            <a:endParaRPr lang="en-US" dirty="0"/>
          </a:p>
        </p:txBody>
      </p:sp>
      <p:sp>
        <p:nvSpPr>
          <p:cNvPr id="3" name="Content Placeholder 2"/>
          <p:cNvSpPr>
            <a:spLocks noGrp="1"/>
          </p:cNvSpPr>
          <p:nvPr>
            <p:ph idx="1"/>
          </p:nvPr>
        </p:nvSpPr>
        <p:spPr>
          <a:xfrm>
            <a:off x="259453" y="1583928"/>
            <a:ext cx="8643871" cy="4874676"/>
          </a:xfrm>
        </p:spPr>
        <p:txBody>
          <a:bodyPr>
            <a:normAutofit/>
          </a:bodyPr>
          <a:lstStyle/>
          <a:p>
            <a:r>
              <a:rPr lang="en-US" dirty="0" smtClean="0"/>
              <a:t>Established a 40% waste diversion goal with a target date of 1998   (260.225.2(3) RSMO)</a:t>
            </a:r>
          </a:p>
          <a:p>
            <a:r>
              <a:rPr lang="en-US" dirty="0" smtClean="0"/>
              <a:t>Created landfill bans for:</a:t>
            </a:r>
          </a:p>
          <a:p>
            <a:pPr lvl="1"/>
            <a:r>
              <a:rPr lang="en-US" dirty="0" smtClean="0"/>
              <a:t>Whole tires (January 1, 1991)</a:t>
            </a:r>
          </a:p>
          <a:p>
            <a:pPr lvl="1"/>
            <a:r>
              <a:rPr lang="en-US" dirty="0" smtClean="0"/>
              <a:t>Large appliances (white goods) (January 1, 1991)</a:t>
            </a:r>
          </a:p>
          <a:p>
            <a:pPr lvl="1"/>
            <a:r>
              <a:rPr lang="en-US" dirty="0" smtClean="0"/>
              <a:t>Lead acid batteries (January 1, 1991)</a:t>
            </a:r>
          </a:p>
          <a:p>
            <a:pPr lvl="1"/>
            <a:r>
              <a:rPr lang="en-US" dirty="0" smtClean="0"/>
              <a:t>Yard waste (January 1, 1992)</a:t>
            </a:r>
          </a:p>
          <a:p>
            <a:pPr lvl="1"/>
            <a:endParaRPr lang="en-US" dirty="0" smtClean="0"/>
          </a:p>
          <a:p>
            <a:r>
              <a:rPr lang="en-US" dirty="0" smtClean="0"/>
              <a:t>Led to the formation of the existing 20 regional solid waste management districts, the tipping fee and the solid waste management fund to finance waste diversion efforts.</a:t>
            </a:r>
          </a:p>
        </p:txBody>
      </p:sp>
    </p:spTree>
    <p:extLst>
      <p:ext uri="{BB962C8B-B14F-4D97-AF65-F5344CB8AC3E}">
        <p14:creationId xmlns:p14="http://schemas.microsoft.com/office/powerpoint/2010/main" val="21202803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66" t="22159"/>
          <a:stretch/>
        </p:blipFill>
        <p:spPr bwMode="auto">
          <a:xfrm>
            <a:off x="123825" y="3667124"/>
            <a:ext cx="4612992" cy="2798485"/>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Grp="1" noChangeArrowheads="1"/>
          </p:cNvSpPr>
          <p:nvPr>
            <p:ph type="title"/>
          </p:nvPr>
        </p:nvSpPr>
        <p:spPr>
          <a:xfrm>
            <a:off x="457200" y="304800"/>
            <a:ext cx="8229600" cy="1143000"/>
          </a:xfrm>
        </p:spPr>
        <p:txBody>
          <a:bodyPr>
            <a:normAutofit fontScale="90000"/>
          </a:bodyPr>
          <a:lstStyle/>
          <a:p>
            <a:pPr>
              <a:defRPr/>
            </a:pPr>
            <a:r>
              <a:rPr lang="en-US" dirty="0" smtClean="0"/>
              <a:t>Raising Awareness</a:t>
            </a:r>
            <a:br>
              <a:rPr lang="en-US" dirty="0" smtClean="0"/>
            </a:br>
            <a:endParaRPr lang="en-US"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63" t="12019" r="4803" b="2001"/>
          <a:stretch/>
        </p:blipFill>
        <p:spPr bwMode="auto">
          <a:xfrm>
            <a:off x="4851117" y="1157561"/>
            <a:ext cx="4086225" cy="5317574"/>
          </a:xfrm>
          <a:prstGeom prst="rect">
            <a:avLst/>
          </a:prstGeom>
          <a:noFill/>
          <a:ln w="127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1148036"/>
            <a:ext cx="4612992" cy="2338114"/>
          </a:xfrm>
          <a:prstGeom prst="rect">
            <a:avLst/>
          </a:prstGeom>
          <a:noFill/>
          <a:ln w="127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245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27" t="13524" r="-4427" b="7122"/>
          <a:stretch/>
        </p:blipFill>
        <p:spPr bwMode="auto">
          <a:xfrm>
            <a:off x="4354941" y="4199580"/>
            <a:ext cx="2309082" cy="244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2" name="Rectangle 2"/>
          <p:cNvSpPr>
            <a:spLocks noGrp="1" noChangeArrowheads="1"/>
          </p:cNvSpPr>
          <p:nvPr>
            <p:ph type="title"/>
          </p:nvPr>
        </p:nvSpPr>
        <p:spPr>
          <a:xfrm>
            <a:off x="441158" y="304800"/>
            <a:ext cx="8229600" cy="1143000"/>
          </a:xfrm>
        </p:spPr>
        <p:txBody>
          <a:bodyPr>
            <a:normAutofit fontScale="90000"/>
          </a:bodyPr>
          <a:lstStyle/>
          <a:p>
            <a:pPr>
              <a:defRPr/>
            </a:pPr>
            <a:r>
              <a:rPr lang="en-US" dirty="0"/>
              <a:t>Earth Day </a:t>
            </a:r>
            <a:r>
              <a:rPr lang="en-US" dirty="0" smtClean="0"/>
              <a:t>2016</a:t>
            </a:r>
            <a:br>
              <a:rPr lang="en-US" dirty="0" smtClean="0"/>
            </a:br>
            <a:r>
              <a:rPr lang="en-US" dirty="0" smtClean="0"/>
              <a:t>Get Wired for E-Cycling!</a:t>
            </a:r>
            <a:endParaRPr lang="en-US" dirty="0"/>
          </a:p>
        </p:txBody>
      </p:sp>
      <p:sp>
        <p:nvSpPr>
          <p:cNvPr id="133124" name="Rectangle 4"/>
          <p:cNvSpPr>
            <a:spLocks noGrp="1" noChangeArrowheads="1"/>
          </p:cNvSpPr>
          <p:nvPr>
            <p:ph type="body" sz="half" idx="1"/>
          </p:nvPr>
        </p:nvSpPr>
        <p:spPr/>
        <p:txBody>
          <a:bodyPr>
            <a:normAutofit/>
          </a:bodyPr>
          <a:lstStyle/>
          <a:p>
            <a:pPr>
              <a:buNone/>
              <a:defRPr/>
            </a:pPr>
            <a:r>
              <a:rPr lang="en-US" sz="2400" dirty="0" smtClean="0"/>
              <a:t>Trash Art, Poster, &amp; Graphic Art </a:t>
            </a:r>
            <a:r>
              <a:rPr lang="en-US" sz="2400" dirty="0"/>
              <a:t>&amp;</a:t>
            </a:r>
            <a:r>
              <a:rPr lang="en-US" sz="2400" dirty="0" smtClean="0"/>
              <a:t> contests for youth </a:t>
            </a:r>
            <a:br>
              <a:rPr lang="en-US" sz="2400" dirty="0" smtClean="0"/>
            </a:br>
            <a:r>
              <a:rPr lang="en-US" sz="2400" dirty="0" smtClean="0"/>
              <a:t>K-College.</a:t>
            </a:r>
          </a:p>
          <a:p>
            <a:pPr eaLnBrk="1" hangingPunct="1">
              <a:buFont typeface="Wingdings" pitchFamily="2" charset="2"/>
              <a:buNone/>
              <a:defRPr/>
            </a:pPr>
            <a:endParaRPr lang="en-US" sz="2400" dirty="0" smtClean="0"/>
          </a:p>
          <a:p>
            <a:pPr eaLnBrk="1" hangingPunct="1">
              <a:buFont typeface="Wingdings" pitchFamily="2" charset="2"/>
              <a:buNone/>
              <a:defRPr/>
            </a:pPr>
            <a:r>
              <a:rPr lang="en-US" sz="2400" dirty="0" smtClean="0"/>
              <a:t>Displays at Missouri S&amp;T Earth Day and Arts Rolla</a:t>
            </a:r>
          </a:p>
          <a:p>
            <a:pPr eaLnBrk="1" hangingPunct="1">
              <a:buFont typeface="Wingdings" pitchFamily="2" charset="2"/>
              <a:buNone/>
              <a:defRPr/>
            </a:pPr>
            <a:endParaRPr lang="en-US" sz="2400" dirty="0"/>
          </a:p>
          <a:p>
            <a:pPr eaLnBrk="1" hangingPunct="1">
              <a:buFont typeface="Wingdings" pitchFamily="2" charset="2"/>
              <a:buNone/>
              <a:defRPr/>
            </a:pPr>
            <a:r>
              <a:rPr lang="en-US" sz="2400" dirty="0" smtClean="0"/>
              <a:t>Promoted Community</a:t>
            </a:r>
            <a:br>
              <a:rPr lang="en-US" sz="2400" dirty="0" smtClean="0"/>
            </a:br>
            <a:r>
              <a:rPr lang="en-US" sz="2400" dirty="0" smtClean="0"/>
              <a:t>Electronics Collections</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064" b="3571"/>
          <a:stretch/>
        </p:blipFill>
        <p:spPr bwMode="auto">
          <a:xfrm>
            <a:off x="6399428" y="1600200"/>
            <a:ext cx="2287372" cy="501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09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304800"/>
            <a:ext cx="8229600" cy="1143000"/>
          </a:xfrm>
        </p:spPr>
        <p:txBody>
          <a:bodyPr>
            <a:normAutofit fontScale="90000"/>
          </a:bodyPr>
          <a:lstStyle/>
          <a:p>
            <a:pPr>
              <a:defRPr/>
            </a:pPr>
            <a:r>
              <a:rPr lang="en-US" dirty="0" smtClean="0"/>
              <a:t>Waste Management </a:t>
            </a:r>
            <a:br>
              <a:rPr lang="en-US" dirty="0" smtClean="0"/>
            </a:br>
            <a:r>
              <a:rPr lang="en-US" dirty="0" smtClean="0"/>
              <a:t>for Schools</a:t>
            </a:r>
            <a:endParaRPr lang="en-US" dirty="0"/>
          </a:p>
        </p:txBody>
      </p:sp>
      <p:sp>
        <p:nvSpPr>
          <p:cNvPr id="133124" name="Rectangle 4"/>
          <p:cNvSpPr>
            <a:spLocks noGrp="1" noChangeArrowheads="1"/>
          </p:cNvSpPr>
          <p:nvPr>
            <p:ph type="body" sz="half" idx="1"/>
          </p:nvPr>
        </p:nvSpPr>
        <p:spPr>
          <a:xfrm>
            <a:off x="152400" y="1600200"/>
            <a:ext cx="4495800" cy="4800600"/>
          </a:xfrm>
        </p:spPr>
        <p:txBody>
          <a:bodyPr/>
          <a:lstStyle/>
          <a:p>
            <a:pPr>
              <a:buNone/>
              <a:defRPr/>
            </a:pPr>
            <a:r>
              <a:rPr lang="en-US" sz="2800" dirty="0"/>
              <a:t>Food Too Good </a:t>
            </a:r>
            <a:endParaRPr lang="en-US" sz="2800" dirty="0" smtClean="0"/>
          </a:p>
          <a:p>
            <a:pPr>
              <a:buNone/>
              <a:defRPr/>
            </a:pPr>
            <a:r>
              <a:rPr lang="en-US" sz="2800" dirty="0"/>
              <a:t> </a:t>
            </a:r>
            <a:r>
              <a:rPr lang="en-US" sz="2800" dirty="0" smtClean="0"/>
              <a:t> to </a:t>
            </a:r>
            <a:r>
              <a:rPr lang="en-US" sz="2800" dirty="0"/>
              <a:t>Waste!</a:t>
            </a:r>
          </a:p>
          <a:p>
            <a:pPr>
              <a:buNone/>
              <a:defRPr/>
            </a:pPr>
            <a:endParaRPr lang="en-US" sz="2400" dirty="0" smtClean="0"/>
          </a:p>
          <a:p>
            <a:pPr>
              <a:buNone/>
              <a:defRPr/>
            </a:pPr>
            <a:r>
              <a:rPr lang="en-US" sz="2400" dirty="0"/>
              <a:t>Fall </a:t>
            </a:r>
            <a:r>
              <a:rPr lang="en-US" sz="2400" dirty="0" smtClean="0"/>
              <a:t>2016 – 10 schools</a:t>
            </a:r>
            <a:r>
              <a:rPr lang="en-US" sz="2400" dirty="0"/>
              <a:t/>
            </a:r>
            <a:br>
              <a:rPr lang="en-US" sz="2400" dirty="0"/>
            </a:br>
            <a:r>
              <a:rPr lang="en-US" sz="2400" dirty="0" smtClean="0"/>
              <a:t/>
            </a:r>
            <a:br>
              <a:rPr lang="en-US" sz="2400" dirty="0" smtClean="0"/>
            </a:br>
            <a:r>
              <a:rPr lang="en-US" sz="2400" dirty="0" smtClean="0"/>
              <a:t>1,829 students attended       presentations</a:t>
            </a:r>
          </a:p>
          <a:p>
            <a:pPr eaLnBrk="1" hangingPunct="1">
              <a:buFont typeface="Wingdings" pitchFamily="2" charset="2"/>
              <a:buNone/>
              <a:defRPr/>
            </a:pPr>
            <a:endParaRPr lang="en-US" sz="2400" dirty="0"/>
          </a:p>
          <a:p>
            <a:pPr eaLnBrk="1" hangingPunct="1">
              <a:buFont typeface="Wingdings" pitchFamily="2" charset="2"/>
              <a:buNone/>
              <a:defRPr/>
            </a:pPr>
            <a:endParaRPr lang="en-US" dirty="0">
              <a:latin typeface="Arial" charset="0"/>
            </a:endParaRPr>
          </a:p>
        </p:txBody>
      </p:sp>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953000" y="1710714"/>
            <a:ext cx="3926305" cy="477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2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body" sz="half" idx="1"/>
          </p:nvPr>
        </p:nvSpPr>
        <p:spPr>
          <a:xfrm>
            <a:off x="304800" y="1828800"/>
            <a:ext cx="4045250" cy="4800600"/>
          </a:xfrm>
        </p:spPr>
        <p:txBody>
          <a:bodyPr>
            <a:normAutofit/>
          </a:bodyPr>
          <a:lstStyle/>
          <a:p>
            <a:pPr marL="411480" lvl="1" indent="0">
              <a:lnSpc>
                <a:spcPct val="90000"/>
              </a:lnSpc>
              <a:buClr>
                <a:srgbClr val="5C6C62"/>
              </a:buClr>
              <a:buNone/>
              <a:defRPr/>
            </a:pPr>
            <a:endParaRPr lang="en-US" sz="1800" dirty="0" smtClean="0"/>
          </a:p>
          <a:p>
            <a:pPr marL="411480" lvl="1" indent="0">
              <a:lnSpc>
                <a:spcPct val="90000"/>
              </a:lnSpc>
              <a:buClr>
                <a:srgbClr val="5C6C62"/>
              </a:buClr>
              <a:buNone/>
              <a:defRPr/>
            </a:pPr>
            <a:endParaRPr lang="en-US" sz="1800" dirty="0" smtClean="0"/>
          </a:p>
          <a:p>
            <a:pPr marL="411480" lvl="1" indent="0">
              <a:lnSpc>
                <a:spcPct val="90000"/>
              </a:lnSpc>
              <a:buClr>
                <a:srgbClr val="5C6C62"/>
              </a:buClr>
              <a:buNone/>
              <a:defRPr/>
            </a:pPr>
            <a:endParaRPr lang="en-US" sz="2400" dirty="0"/>
          </a:p>
        </p:txBody>
      </p:sp>
      <p:sp>
        <p:nvSpPr>
          <p:cNvPr id="2" name="TextBox 1"/>
          <p:cNvSpPr txBox="1"/>
          <p:nvPr/>
        </p:nvSpPr>
        <p:spPr>
          <a:xfrm>
            <a:off x="5638800" y="2342147"/>
            <a:ext cx="3352800" cy="3316292"/>
          </a:xfrm>
          <a:prstGeom prst="rect">
            <a:avLst/>
          </a:prstGeom>
          <a:noFill/>
        </p:spPr>
        <p:txBody>
          <a:bodyPr wrap="square" rtlCol="0">
            <a:spAutoFit/>
          </a:bodyPr>
          <a:lstStyle/>
          <a:p>
            <a:pPr algn="ctr"/>
            <a:r>
              <a:rPr lang="en-US" sz="3600" b="1" dirty="0">
                <a:solidFill>
                  <a:srgbClr val="FFAF03"/>
                </a:solidFill>
                <a:ea typeface="+mj-ea"/>
                <a:cs typeface="Arial" pitchFamily="34" charset="0"/>
              </a:rPr>
              <a:t>$</a:t>
            </a:r>
            <a:r>
              <a:rPr lang="en-US" sz="3600" b="1" dirty="0" smtClean="0">
                <a:solidFill>
                  <a:srgbClr val="FFAF03"/>
                </a:solidFill>
                <a:ea typeface="+mj-ea"/>
                <a:cs typeface="Arial" pitchFamily="34" charset="0"/>
              </a:rPr>
              <a:t>2,177,186 </a:t>
            </a:r>
          </a:p>
          <a:p>
            <a:pPr algn="ctr"/>
            <a:r>
              <a:rPr lang="en-US" sz="3600" dirty="0" smtClean="0">
                <a:solidFill>
                  <a:srgbClr val="FFAF03"/>
                </a:solidFill>
                <a:ea typeface="+mj-ea"/>
                <a:cs typeface="Arial" pitchFamily="34" charset="0"/>
              </a:rPr>
              <a:t>funded </a:t>
            </a:r>
          </a:p>
          <a:p>
            <a:pPr algn="ctr"/>
            <a:r>
              <a:rPr lang="en-US" sz="3600" b="1" dirty="0" smtClean="0">
                <a:solidFill>
                  <a:srgbClr val="FFAF03"/>
                </a:solidFill>
                <a:ea typeface="+mj-ea"/>
                <a:cs typeface="Arial" pitchFamily="34" charset="0"/>
              </a:rPr>
              <a:t>98 projects </a:t>
            </a:r>
          </a:p>
          <a:p>
            <a:pPr algn="ctr"/>
            <a:r>
              <a:rPr lang="en-US" sz="3600" dirty="0" smtClean="0">
                <a:solidFill>
                  <a:srgbClr val="FFAF03"/>
                </a:solidFill>
                <a:ea typeface="+mj-ea"/>
                <a:cs typeface="Arial" pitchFamily="34" charset="0"/>
              </a:rPr>
              <a:t>in our communities</a:t>
            </a:r>
            <a:endParaRPr lang="en-US" sz="2800" dirty="0"/>
          </a:p>
          <a:p>
            <a:pPr algn="ctr"/>
            <a:r>
              <a:rPr lang="en-US" dirty="0" smtClean="0">
                <a:solidFill>
                  <a:schemeClr val="tx2"/>
                </a:solidFill>
              </a:rPr>
              <a:t> </a:t>
            </a:r>
            <a:endParaRPr lang="en-US" dirty="0">
              <a:solidFill>
                <a:schemeClr val="tx2"/>
              </a:solidFill>
            </a:endParaRPr>
          </a:p>
          <a:p>
            <a:endParaRPr lang="en-US" sz="1150" i="1"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644337242"/>
              </p:ext>
            </p:extLst>
          </p:nvPr>
        </p:nvGraphicFramePr>
        <p:xfrm>
          <a:off x="609600" y="1524000"/>
          <a:ext cx="4724400" cy="4724398"/>
        </p:xfrm>
        <a:graphic>
          <a:graphicData uri="http://schemas.openxmlformats.org/drawingml/2006/table">
            <a:tbl>
              <a:tblPr>
                <a:tableStyleId>{5C22544A-7EE6-4342-B048-85BDC9FD1C3A}</a:tableStyleId>
              </a:tblPr>
              <a:tblGrid>
                <a:gridCol w="2199290"/>
                <a:gridCol w="2525110"/>
              </a:tblGrid>
              <a:tr h="938238">
                <a:tc>
                  <a:txBody>
                    <a:bodyPr/>
                    <a:lstStyle/>
                    <a:p>
                      <a:pPr marL="0" algn="ctr" defTabSz="914400" rtl="0" eaLnBrk="1" fontAlgn="b" latinLnBrk="0" hangingPunct="1"/>
                      <a:r>
                        <a:rPr lang="en-US" sz="2800" b="1" kern="1200" dirty="0" smtClean="0">
                          <a:solidFill>
                            <a:schemeClr val="dk1"/>
                          </a:solidFill>
                          <a:latin typeface="+mn-lt"/>
                          <a:ea typeface="+mn-ea"/>
                          <a:cs typeface="+mn-cs"/>
                        </a:rPr>
                        <a:t>Grant Year</a:t>
                      </a:r>
                      <a:endParaRPr lang="en-US" sz="2800" b="1" kern="1200" dirty="0">
                        <a:solidFill>
                          <a:schemeClr val="dk1"/>
                        </a:solidFill>
                        <a:latin typeface="+mn-lt"/>
                        <a:ea typeface="+mn-ea"/>
                        <a:cs typeface="+mn-cs"/>
                      </a:endParaRPr>
                    </a:p>
                  </a:txBody>
                  <a:tcPr marL="7620" marR="7620" marT="7620" marB="0" anchor="b"/>
                </a:tc>
                <a:tc>
                  <a:txBody>
                    <a:bodyPr/>
                    <a:lstStyle/>
                    <a:p>
                      <a:pPr marL="0" algn="ctr" defTabSz="914400" rtl="0" eaLnBrk="1" fontAlgn="b" latinLnBrk="0" hangingPunct="1"/>
                      <a:r>
                        <a:rPr lang="en-US" sz="2800" b="1" kern="1200" dirty="0" smtClean="0">
                          <a:solidFill>
                            <a:schemeClr val="dk1"/>
                          </a:solidFill>
                          <a:latin typeface="+mn-lt"/>
                          <a:ea typeface="+mn-ea"/>
                          <a:cs typeface="+mn-cs"/>
                        </a:rPr>
                        <a:t>Dollars Distributed</a:t>
                      </a:r>
                      <a:endParaRPr lang="en-US" sz="2800" b="1" kern="1200" dirty="0">
                        <a:solidFill>
                          <a:schemeClr val="dk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smtClean="0">
                          <a:solidFill>
                            <a:schemeClr val="bg1"/>
                          </a:solidFill>
                          <a:latin typeface="+mn-lt"/>
                          <a:ea typeface="+mn-ea"/>
                          <a:cs typeface="+mn-cs"/>
                        </a:rPr>
                        <a:t>2009</a:t>
                      </a:r>
                      <a:endParaRPr lang="en-US" sz="2800" kern="1200" dirty="0">
                        <a:solidFill>
                          <a:schemeClr val="bg1"/>
                        </a:solidFill>
                        <a:latin typeface="+mn-lt"/>
                        <a:ea typeface="+mn-ea"/>
                        <a:cs typeface="+mn-cs"/>
                      </a:endParaRP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$234,334</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a:solidFill>
                            <a:schemeClr val="bg1"/>
                          </a:solidFill>
                          <a:latin typeface="+mn-lt"/>
                          <a:ea typeface="+mn-ea"/>
                          <a:cs typeface="+mn-cs"/>
                        </a:rPr>
                        <a:t>2010</a:t>
                      </a: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153,291</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a:solidFill>
                            <a:schemeClr val="bg1"/>
                          </a:solidFill>
                          <a:latin typeface="+mn-lt"/>
                          <a:ea typeface="+mn-ea"/>
                          <a:cs typeface="+mn-cs"/>
                        </a:rPr>
                        <a:t>2011</a:t>
                      </a: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238,605</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a:solidFill>
                            <a:schemeClr val="bg1"/>
                          </a:solidFill>
                          <a:latin typeface="+mn-lt"/>
                          <a:ea typeface="+mn-ea"/>
                          <a:cs typeface="+mn-cs"/>
                        </a:rPr>
                        <a:t>2012</a:t>
                      </a: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304,664</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a:solidFill>
                            <a:schemeClr val="bg1"/>
                          </a:solidFill>
                          <a:latin typeface="+mn-lt"/>
                          <a:ea typeface="+mn-ea"/>
                          <a:cs typeface="+mn-cs"/>
                        </a:rPr>
                        <a:t>2013</a:t>
                      </a: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324,583</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a:solidFill>
                            <a:schemeClr val="bg1"/>
                          </a:solidFill>
                          <a:latin typeface="+mn-lt"/>
                          <a:ea typeface="+mn-ea"/>
                          <a:cs typeface="+mn-cs"/>
                        </a:rPr>
                        <a:t>2014</a:t>
                      </a: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283,851</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smtClean="0">
                          <a:solidFill>
                            <a:schemeClr val="bg1"/>
                          </a:solidFill>
                          <a:latin typeface="+mn-lt"/>
                          <a:ea typeface="+mn-ea"/>
                          <a:cs typeface="+mn-cs"/>
                        </a:rPr>
                        <a:t>2015</a:t>
                      </a:r>
                      <a:endParaRPr lang="en-US" sz="2800" kern="1200" dirty="0">
                        <a:solidFill>
                          <a:schemeClr val="bg1"/>
                        </a:solidFill>
                        <a:latin typeface="+mn-lt"/>
                        <a:ea typeface="+mn-ea"/>
                        <a:cs typeface="+mn-cs"/>
                      </a:endParaRP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 325,143</a:t>
                      </a:r>
                      <a:endParaRPr lang="en-US" sz="2800" kern="1200" dirty="0">
                        <a:solidFill>
                          <a:schemeClr val="bg1"/>
                        </a:solidFill>
                        <a:latin typeface="+mn-lt"/>
                        <a:ea typeface="+mn-ea"/>
                        <a:cs typeface="+mn-cs"/>
                      </a:endParaRPr>
                    </a:p>
                  </a:txBody>
                  <a:tcPr marL="7620" marR="7620" marT="7620" marB="0" anchor="b"/>
                </a:tc>
              </a:tr>
              <a:tr h="473270">
                <a:tc>
                  <a:txBody>
                    <a:bodyPr/>
                    <a:lstStyle/>
                    <a:p>
                      <a:pPr marL="0" algn="ctr" defTabSz="914400" rtl="0" eaLnBrk="1" fontAlgn="b" latinLnBrk="0" hangingPunct="1"/>
                      <a:r>
                        <a:rPr lang="en-US" sz="2800" kern="1200" dirty="0" smtClean="0">
                          <a:solidFill>
                            <a:schemeClr val="bg1"/>
                          </a:solidFill>
                          <a:latin typeface="+mn-lt"/>
                          <a:ea typeface="+mn-ea"/>
                          <a:cs typeface="+mn-cs"/>
                        </a:rPr>
                        <a:t>2016</a:t>
                      </a:r>
                      <a:endParaRPr lang="en-US" sz="2800" kern="1200" dirty="0">
                        <a:solidFill>
                          <a:schemeClr val="bg1"/>
                        </a:solidFill>
                        <a:latin typeface="+mn-lt"/>
                        <a:ea typeface="+mn-ea"/>
                        <a:cs typeface="+mn-cs"/>
                      </a:endParaRPr>
                    </a:p>
                  </a:txBody>
                  <a:tcPr marL="7620" marR="7620" marT="7620" marB="0" anchor="b"/>
                </a:tc>
                <a:tc>
                  <a:txBody>
                    <a:bodyPr/>
                    <a:lstStyle/>
                    <a:p>
                      <a:pPr marL="0" algn="ctr" defTabSz="914400" rtl="0" eaLnBrk="1" fontAlgn="b" latinLnBrk="0" hangingPunct="1"/>
                      <a:r>
                        <a:rPr lang="en-US" sz="2800" kern="1200" dirty="0" smtClean="0">
                          <a:solidFill>
                            <a:schemeClr val="bg1"/>
                          </a:solidFill>
                          <a:latin typeface="+mn-lt"/>
                          <a:ea typeface="+mn-ea"/>
                          <a:cs typeface="+mn-cs"/>
                        </a:rPr>
                        <a:t>312,715</a:t>
                      </a:r>
                      <a:endParaRPr lang="en-US" sz="2800" kern="1200" dirty="0">
                        <a:solidFill>
                          <a:schemeClr val="bg1"/>
                        </a:solidFill>
                        <a:latin typeface="+mn-lt"/>
                        <a:ea typeface="+mn-ea"/>
                        <a:cs typeface="+mn-cs"/>
                      </a:endParaRPr>
                    </a:p>
                  </a:txBody>
                  <a:tcPr marL="7620" marR="7620" marT="7620" marB="0" anchor="b"/>
                </a:tc>
              </a:tr>
            </a:tbl>
          </a:graphicData>
        </a:graphic>
      </p:graphicFrame>
      <p:sp>
        <p:nvSpPr>
          <p:cNvPr id="3" name="Title 2"/>
          <p:cNvSpPr>
            <a:spLocks noGrp="1"/>
          </p:cNvSpPr>
          <p:nvPr>
            <p:ph type="title"/>
          </p:nvPr>
        </p:nvSpPr>
        <p:spPr>
          <a:xfrm>
            <a:off x="381000" y="228600"/>
            <a:ext cx="8229600" cy="1371600"/>
          </a:xfrm>
        </p:spPr>
        <p:txBody>
          <a:bodyPr>
            <a:normAutofit/>
          </a:bodyPr>
          <a:lstStyle/>
          <a:p>
            <a:r>
              <a:rPr lang="en-US" sz="4400" dirty="0">
                <a:cs typeface="Arial" pitchFamily="34" charset="0"/>
              </a:rPr>
              <a:t>District Grant </a:t>
            </a:r>
            <a:r>
              <a:rPr lang="en-US" sz="4400" dirty="0" smtClean="0">
                <a:cs typeface="Arial" pitchFamily="34" charset="0"/>
              </a:rPr>
              <a:t>Projects Funded </a:t>
            </a:r>
            <a:endParaRPr lang="en-US" dirty="0"/>
          </a:p>
        </p:txBody>
      </p:sp>
    </p:spTree>
    <p:extLst>
      <p:ext uri="{BB962C8B-B14F-4D97-AF65-F5344CB8AC3E}">
        <p14:creationId xmlns:p14="http://schemas.microsoft.com/office/powerpoint/2010/main" val="2275503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0" y="0"/>
            <a:ext cx="8991600" cy="7627729"/>
          </a:xfrm>
          <a:prstGeom prst="rect">
            <a:avLst/>
          </a:prstGeom>
          <a:noFill/>
        </p:spPr>
        <p:txBody>
          <a:bodyPr wrap="square" rtlCol="0">
            <a:spAutoFit/>
          </a:bodyPr>
          <a:lstStyle/>
          <a:p>
            <a:r>
              <a:rPr lang="en-US" sz="2400" b="1" dirty="0" smtClean="0">
                <a:solidFill>
                  <a:srgbClr val="FFC000"/>
                </a:solidFill>
                <a:latin typeface="+mj-lt"/>
                <a:ea typeface="+mj-ea"/>
                <a:cs typeface="+mj-cs"/>
              </a:rPr>
              <a:t>RECENTLY COMPLETED AND ONGOING PROJECTS </a:t>
            </a:r>
            <a:endParaRPr lang="en-US" sz="2400" b="1" dirty="0">
              <a:solidFill>
                <a:srgbClr val="FFC000"/>
              </a:solidFill>
              <a:latin typeface="+mj-lt"/>
              <a:ea typeface="+mj-ea"/>
              <a:cs typeface="+mj-cs"/>
            </a:endParaRPr>
          </a:p>
          <a:p>
            <a:r>
              <a:rPr lang="en-US" dirty="0"/>
              <a:t>Phelps County -  Tough on Trash</a:t>
            </a:r>
          </a:p>
          <a:p>
            <a:r>
              <a:rPr lang="en-US" dirty="0"/>
              <a:t>St. James Caring Center - Recycling Program</a:t>
            </a:r>
          </a:p>
          <a:p>
            <a:r>
              <a:rPr lang="en-US" dirty="0"/>
              <a:t>Dixon High School - Recycle It!</a:t>
            </a:r>
          </a:p>
          <a:p>
            <a:r>
              <a:rPr lang="en-US" dirty="0"/>
              <a:t>Bins for Recycling - Programs in Schools</a:t>
            </a:r>
          </a:p>
          <a:p>
            <a:r>
              <a:rPr lang="en-US" dirty="0"/>
              <a:t>University Extension - Food Waste to Fertilizer</a:t>
            </a:r>
          </a:p>
          <a:p>
            <a:r>
              <a:rPr lang="en-US" dirty="0"/>
              <a:t>Environmental Education for Schools – District Wide</a:t>
            </a:r>
          </a:p>
          <a:p>
            <a:r>
              <a:rPr lang="en-US" dirty="0"/>
              <a:t>Enhancements Inc. - Drop-off Recycling Program</a:t>
            </a:r>
          </a:p>
          <a:p>
            <a:r>
              <a:rPr lang="en-US" dirty="0"/>
              <a:t>Illegal Dump Clean Up - District Wide</a:t>
            </a:r>
          </a:p>
          <a:p>
            <a:r>
              <a:rPr lang="en-US" dirty="0"/>
              <a:t>Household Hazardous Waste Collections -District </a:t>
            </a:r>
            <a:r>
              <a:rPr lang="en-US" dirty="0" smtClean="0"/>
              <a:t>Wide</a:t>
            </a:r>
          </a:p>
          <a:p>
            <a:r>
              <a:rPr lang="en-US" dirty="0" smtClean="0"/>
              <a:t>Special </a:t>
            </a:r>
            <a:r>
              <a:rPr lang="en-US" dirty="0"/>
              <a:t>Collections (Tire, Electronics, Appliances) - District Wide</a:t>
            </a:r>
          </a:p>
          <a:p>
            <a:endParaRPr lang="en-US" dirty="0"/>
          </a:p>
        </p:txBody>
      </p:sp>
    </p:spTree>
    <p:extLst>
      <p:ext uri="{BB962C8B-B14F-4D97-AF65-F5344CB8AC3E}">
        <p14:creationId xmlns:p14="http://schemas.microsoft.com/office/powerpoint/2010/main" val="3407078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76200" y="0"/>
            <a:ext cx="9144000" cy="6755696"/>
          </a:xfrm>
          <a:prstGeom prst="rect">
            <a:avLst/>
          </a:prstGeom>
          <a:noFill/>
        </p:spPr>
        <p:txBody>
          <a:bodyPr wrap="square" rtlCol="0">
            <a:spAutoFit/>
          </a:bodyPr>
          <a:lstStyle/>
          <a:p>
            <a:r>
              <a:rPr lang="en-US" sz="2400" b="1" dirty="0" smtClean="0">
                <a:solidFill>
                  <a:srgbClr val="FFC000"/>
                </a:solidFill>
                <a:latin typeface="+mj-lt"/>
                <a:ea typeface="+mj-ea"/>
                <a:cs typeface="+mj-cs"/>
              </a:rPr>
              <a:t>RECENTLY COMPLETED AND ONGOING PROJECTS - continued</a:t>
            </a:r>
            <a:endParaRPr lang="en-US" sz="2400" b="1" dirty="0">
              <a:solidFill>
                <a:srgbClr val="FFC000"/>
              </a:solidFill>
              <a:latin typeface="+mj-lt"/>
              <a:ea typeface="+mj-ea"/>
              <a:cs typeface="+mj-cs"/>
            </a:endParaRPr>
          </a:p>
          <a:p>
            <a:r>
              <a:rPr lang="en-US" dirty="0" smtClean="0"/>
              <a:t>Waynesville </a:t>
            </a:r>
            <a:r>
              <a:rPr lang="en-US" dirty="0"/>
              <a:t>R-IV School District </a:t>
            </a:r>
            <a:r>
              <a:rPr lang="en-US" dirty="0" smtClean="0"/>
              <a:t>– Recycling Program</a:t>
            </a:r>
            <a:endParaRPr lang="en-US" dirty="0"/>
          </a:p>
          <a:p>
            <a:r>
              <a:rPr lang="en-US" dirty="0"/>
              <a:t>City of Salem –</a:t>
            </a:r>
            <a:r>
              <a:rPr lang="en-US" dirty="0" smtClean="0"/>
              <a:t> </a:t>
            </a:r>
            <a:r>
              <a:rPr lang="en-US" dirty="0"/>
              <a:t>Recycling Program</a:t>
            </a:r>
          </a:p>
          <a:p>
            <a:r>
              <a:rPr lang="en-US" dirty="0"/>
              <a:t>Maries County </a:t>
            </a:r>
            <a:r>
              <a:rPr lang="en-US" dirty="0" smtClean="0"/>
              <a:t>– Roadside Collection and Recycling</a:t>
            </a:r>
            <a:endParaRPr lang="en-US" dirty="0"/>
          </a:p>
          <a:p>
            <a:r>
              <a:rPr lang="en-US" dirty="0"/>
              <a:t>Wallace Companies’ </a:t>
            </a:r>
            <a:r>
              <a:rPr lang="en-US" dirty="0" smtClean="0"/>
              <a:t>– Business Recycling </a:t>
            </a:r>
            <a:r>
              <a:rPr lang="en-US" dirty="0"/>
              <a:t>Initiative</a:t>
            </a:r>
          </a:p>
          <a:p>
            <a:r>
              <a:rPr lang="en-US" dirty="0"/>
              <a:t>Phelps County –</a:t>
            </a:r>
            <a:r>
              <a:rPr lang="en-US" dirty="0" smtClean="0"/>
              <a:t> </a:t>
            </a:r>
            <a:r>
              <a:rPr lang="en-US" dirty="0"/>
              <a:t>Courthouse Recycling</a:t>
            </a:r>
          </a:p>
          <a:p>
            <a:r>
              <a:rPr lang="en-US" dirty="0"/>
              <a:t>Intergovernmental Educational Recycling </a:t>
            </a:r>
            <a:r>
              <a:rPr lang="en-US" dirty="0" smtClean="0"/>
              <a:t>Program for the </a:t>
            </a:r>
            <a:br>
              <a:rPr lang="en-US" dirty="0" smtClean="0"/>
            </a:br>
            <a:r>
              <a:rPr lang="en-US" dirty="0" smtClean="0"/>
              <a:t>Cities of St. Robert and Waynesville</a:t>
            </a:r>
            <a:endParaRPr lang="en-US" dirty="0"/>
          </a:p>
          <a:p>
            <a:r>
              <a:rPr lang="en-US" dirty="0"/>
              <a:t>Kaleidoscope Discovery Center –</a:t>
            </a:r>
            <a:r>
              <a:rPr lang="en-US" dirty="0" smtClean="0"/>
              <a:t> </a:t>
            </a:r>
            <a:r>
              <a:rPr lang="en-US" dirty="0"/>
              <a:t>Recycling Education</a:t>
            </a:r>
          </a:p>
          <a:p>
            <a:r>
              <a:rPr lang="en-US" dirty="0" smtClean="0"/>
              <a:t>City of St. James </a:t>
            </a:r>
            <a:r>
              <a:rPr lang="en-US" dirty="0"/>
              <a:t>– </a:t>
            </a:r>
            <a:r>
              <a:rPr lang="en-US" dirty="0" smtClean="0"/>
              <a:t>Recycling Program</a:t>
            </a:r>
          </a:p>
          <a:p>
            <a:r>
              <a:rPr lang="en-US" dirty="0" smtClean="0"/>
              <a:t>Curators of the University of Missouri </a:t>
            </a:r>
            <a:r>
              <a:rPr lang="en-US" dirty="0"/>
              <a:t>– </a:t>
            </a:r>
            <a:r>
              <a:rPr lang="en-US" dirty="0" smtClean="0"/>
              <a:t>Composting Education</a:t>
            </a:r>
            <a:endParaRPr lang="en-US" dirty="0"/>
          </a:p>
        </p:txBody>
      </p:sp>
    </p:spTree>
    <p:extLst>
      <p:ext uri="{BB962C8B-B14F-4D97-AF65-F5344CB8AC3E}">
        <p14:creationId xmlns:p14="http://schemas.microsoft.com/office/powerpoint/2010/main" val="424927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7789" y="2307565"/>
            <a:ext cx="2366211" cy="3581400"/>
          </a:xfrm>
        </p:spPr>
        <p:txBody>
          <a:bodyPr>
            <a:noAutofit/>
          </a:bodyPr>
          <a:lstStyle/>
          <a:p>
            <a:pPr marL="0" indent="0">
              <a:buNone/>
            </a:pPr>
            <a:r>
              <a:rPr lang="en-US" sz="2400" dirty="0" smtClean="0"/>
              <a:t>Construction of fencing, a ramp, garage door and purchase of a bailer, for a community recycling program.</a:t>
            </a:r>
            <a:endParaRPr lang="en-US" sz="2400" dirty="0"/>
          </a:p>
        </p:txBody>
      </p:sp>
      <p:sp>
        <p:nvSpPr>
          <p:cNvPr id="4" name="Rectangle 2"/>
          <p:cNvSpPr>
            <a:spLocks noGrp="1" noChangeArrowheads="1"/>
          </p:cNvSpPr>
          <p:nvPr>
            <p:ph type="title"/>
          </p:nvPr>
        </p:nvSpPr>
        <p:spPr>
          <a:xfrm>
            <a:off x="533400" y="152400"/>
            <a:ext cx="8229600" cy="1143000"/>
          </a:xfrm>
        </p:spPr>
        <p:txBody>
          <a:bodyPr>
            <a:normAutofit fontScale="90000"/>
          </a:bodyPr>
          <a:lstStyle/>
          <a:p>
            <a:pPr>
              <a:defRPr/>
            </a:pPr>
            <a:r>
              <a:rPr lang="en-US" dirty="0"/>
              <a:t>Growing Through </a:t>
            </a:r>
            <a:r>
              <a:rPr lang="en-US" dirty="0" smtClean="0"/>
              <a:t>Grants</a:t>
            </a:r>
            <a:br>
              <a:rPr lang="en-US" dirty="0" smtClean="0"/>
            </a:br>
            <a:r>
              <a:rPr lang="en-US" dirty="0" smtClean="0"/>
              <a:t>Enhancement Sheltered Workshop - Potosi</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27" r="10526"/>
          <a:stretch/>
        </p:blipFill>
        <p:spPr bwMode="auto">
          <a:xfrm>
            <a:off x="76200" y="2277075"/>
            <a:ext cx="6400799" cy="4323267"/>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96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24600" y="2286000"/>
            <a:ext cx="2366211" cy="2514600"/>
          </a:xfrm>
        </p:spPr>
        <p:txBody>
          <a:bodyPr>
            <a:normAutofit/>
          </a:bodyPr>
          <a:lstStyle/>
          <a:p>
            <a:pPr marL="0" indent="0">
              <a:buNone/>
            </a:pPr>
            <a:r>
              <a:rPr lang="en-US" sz="2400" dirty="0" smtClean="0"/>
              <a:t>Purchase of a </a:t>
            </a:r>
            <a:r>
              <a:rPr lang="en-US" sz="2400" dirty="0"/>
              <a:t>t</a:t>
            </a:r>
            <a:r>
              <a:rPr lang="en-US" sz="2400" dirty="0" smtClean="0"/>
              <a:t>railer and </a:t>
            </a:r>
            <a:br>
              <a:rPr lang="en-US" sz="2400" dirty="0" smtClean="0"/>
            </a:br>
            <a:r>
              <a:rPr lang="en-US" sz="2400" dirty="0" smtClean="0"/>
              <a:t>bins for a community recycling program</a:t>
            </a:r>
            <a:endParaRPr lang="en-US" sz="2400" dirty="0"/>
          </a:p>
        </p:txBody>
      </p:sp>
      <p:sp>
        <p:nvSpPr>
          <p:cNvPr id="4" name="Rectangle 2"/>
          <p:cNvSpPr>
            <a:spLocks noGrp="1" noChangeArrowheads="1"/>
          </p:cNvSpPr>
          <p:nvPr>
            <p:ph type="title"/>
          </p:nvPr>
        </p:nvSpPr>
        <p:spPr>
          <a:xfrm>
            <a:off x="533400" y="152400"/>
            <a:ext cx="8229600" cy="1143000"/>
          </a:xfrm>
        </p:spPr>
        <p:txBody>
          <a:bodyPr>
            <a:normAutofit fontScale="90000"/>
          </a:bodyPr>
          <a:lstStyle/>
          <a:p>
            <a:pPr>
              <a:defRPr/>
            </a:pPr>
            <a:r>
              <a:rPr lang="en-US" dirty="0"/>
              <a:t>Growing Through </a:t>
            </a:r>
            <a:r>
              <a:rPr lang="en-US" dirty="0" smtClean="0"/>
              <a:t>Grants</a:t>
            </a:r>
            <a:br>
              <a:rPr lang="en-US" dirty="0" smtClean="0"/>
            </a:br>
            <a:r>
              <a:rPr lang="en-US" dirty="0" smtClean="0"/>
              <a:t>City of Salem</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1542"/>
            <a:ext cx="5943600" cy="445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265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1832" y="2209800"/>
            <a:ext cx="2895600" cy="4343400"/>
          </a:xfrm>
        </p:spPr>
        <p:txBody>
          <a:bodyPr>
            <a:normAutofit/>
          </a:bodyPr>
          <a:lstStyle/>
          <a:p>
            <a:pPr marL="0" indent="0">
              <a:buNone/>
            </a:pPr>
            <a:r>
              <a:rPr lang="en-US" sz="2400" dirty="0" smtClean="0"/>
              <a:t>Waynesville implemented a district wide recycling program and is now composting lunchroom food waste at the sixth grade center.</a:t>
            </a:r>
            <a:endParaRPr lang="en-US" sz="2400" dirty="0"/>
          </a:p>
        </p:txBody>
      </p:sp>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32" y="2133600"/>
            <a:ext cx="5715000" cy="428625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Grp="1" noChangeArrowheads="1"/>
          </p:cNvSpPr>
          <p:nvPr>
            <p:ph type="title"/>
          </p:nvPr>
        </p:nvSpPr>
        <p:spPr>
          <a:xfrm>
            <a:off x="533400" y="152400"/>
            <a:ext cx="8229600" cy="1143000"/>
          </a:xfrm>
        </p:spPr>
        <p:txBody>
          <a:bodyPr>
            <a:normAutofit fontScale="90000"/>
          </a:bodyPr>
          <a:lstStyle/>
          <a:p>
            <a:pPr>
              <a:defRPr/>
            </a:pPr>
            <a:r>
              <a:rPr lang="en-US" dirty="0"/>
              <a:t>Growing Through </a:t>
            </a:r>
            <a:r>
              <a:rPr lang="en-US" dirty="0" smtClean="0"/>
              <a:t>Grants</a:t>
            </a:r>
            <a:br>
              <a:rPr lang="en-US" dirty="0" smtClean="0"/>
            </a:br>
            <a:r>
              <a:rPr lang="en-US" dirty="0" smtClean="0"/>
              <a:t>Waynesville Schools</a:t>
            </a:r>
            <a:endParaRPr lang="en-US" dirty="0"/>
          </a:p>
        </p:txBody>
      </p:sp>
    </p:spTree>
    <p:extLst>
      <p:ext uri="{BB962C8B-B14F-4D97-AF65-F5344CB8AC3E}">
        <p14:creationId xmlns:p14="http://schemas.microsoft.com/office/powerpoint/2010/main" val="56438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15" y="304800"/>
            <a:ext cx="7918450" cy="788894"/>
          </a:xfrm>
        </p:spPr>
        <p:txBody>
          <a:bodyPr>
            <a:normAutofit fontScale="90000"/>
          </a:bodyPr>
          <a:lstStyle/>
          <a:p>
            <a:r>
              <a:rPr lang="en-US" dirty="0" smtClean="0"/>
              <a:t>Dixon High School Key Club Recycling Center</a:t>
            </a:r>
            <a:endParaRPr lang="en-US" dirty="0"/>
          </a:p>
        </p:txBody>
      </p:sp>
      <p:sp>
        <p:nvSpPr>
          <p:cNvPr id="8" name="TextBox 7"/>
          <p:cNvSpPr txBox="1"/>
          <p:nvPr/>
        </p:nvSpPr>
        <p:spPr>
          <a:xfrm>
            <a:off x="92240" y="4953000"/>
            <a:ext cx="8991600" cy="1446550"/>
          </a:xfrm>
          <a:prstGeom prst="rect">
            <a:avLst/>
          </a:prstGeom>
          <a:noFill/>
        </p:spPr>
        <p:txBody>
          <a:bodyPr wrap="square" rtlCol="0">
            <a:spAutoFit/>
          </a:bodyPr>
          <a:lstStyle/>
          <a:p>
            <a:endParaRPr lang="en-US" sz="2200" b="1" dirty="0"/>
          </a:p>
          <a:p>
            <a:r>
              <a:rPr lang="en-US" sz="2400" dirty="0" smtClean="0"/>
              <a:t>Current:  </a:t>
            </a:r>
            <a:r>
              <a:rPr lang="en-US" sz="2400" dirty="0"/>
              <a:t>textiles, aluminum, tin, plastic, paper &amp; cardboard </a:t>
            </a:r>
          </a:p>
          <a:p>
            <a:r>
              <a:rPr lang="en-US" sz="2400" dirty="0"/>
              <a:t>Upcoming:  Increase collection of batteries and electronics</a:t>
            </a:r>
          </a:p>
          <a:p>
            <a:endParaRPr lang="en-US" dirty="0"/>
          </a:p>
        </p:txBody>
      </p:sp>
      <p:sp>
        <p:nvSpPr>
          <p:cNvPr id="9" name="TextBox 8"/>
          <p:cNvSpPr txBox="1"/>
          <p:nvPr/>
        </p:nvSpPr>
        <p:spPr>
          <a:xfrm>
            <a:off x="5029200" y="1752600"/>
            <a:ext cx="3810000" cy="3323987"/>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endParaRPr lang="en-US" sz="2400" dirty="0" smtClean="0"/>
          </a:p>
          <a:p>
            <a:pPr algn="ctr"/>
            <a:endParaRPr lang="en-US" sz="2400" dirty="0" smtClean="0"/>
          </a:p>
          <a:p>
            <a:pPr algn="ctr"/>
            <a:endParaRPr lang="en-US" sz="2400" dirty="0"/>
          </a:p>
          <a:p>
            <a:pPr algn="ctr"/>
            <a:endParaRPr lang="en-US" sz="2400" dirty="0" smtClean="0"/>
          </a:p>
          <a:p>
            <a:pPr algn="ctr"/>
            <a:r>
              <a:rPr lang="en-US" sz="2400" dirty="0"/>
              <a:t>Project Goal:  </a:t>
            </a:r>
            <a:r>
              <a:rPr lang="en-US" sz="2400" b="1" dirty="0" smtClean="0"/>
              <a:t>10 </a:t>
            </a:r>
            <a:r>
              <a:rPr lang="en-US" sz="2400" b="1" dirty="0"/>
              <a:t>tons</a:t>
            </a:r>
          </a:p>
          <a:p>
            <a:pPr algn="ctr"/>
            <a:r>
              <a:rPr lang="en-US" sz="2400" dirty="0"/>
              <a:t>Year to date as of September 30th </a:t>
            </a:r>
          </a:p>
          <a:p>
            <a:pPr algn="ctr"/>
            <a:r>
              <a:rPr lang="en-US" sz="2400" b="1" dirty="0" smtClean="0"/>
              <a:t>17.5 </a:t>
            </a:r>
            <a:r>
              <a:rPr lang="en-US" sz="2400" b="1" dirty="0"/>
              <a:t>tons</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922" y="1752600"/>
            <a:ext cx="1658681" cy="1468437"/>
          </a:xfrm>
          <a:prstGeom prst="rect">
            <a:avLst/>
          </a:prstGeom>
        </p:spPr>
      </p:pic>
      <p:pic>
        <p:nvPicPr>
          <p:cNvPr id="307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0" y="1626897"/>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943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4114800" cy="49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612776" y="359211"/>
            <a:ext cx="7918450" cy="788894"/>
          </a:xfrm>
        </p:spPr>
        <p:txBody>
          <a:bodyPr>
            <a:normAutofit fontScale="90000"/>
          </a:bodyPr>
          <a:lstStyle/>
          <a:p>
            <a:r>
              <a:rPr lang="en-US" dirty="0" smtClean="0"/>
              <a:t>ORSWMD – Seven Counties</a:t>
            </a:r>
            <a:br>
              <a:rPr lang="en-US" dirty="0" smtClean="0"/>
            </a:br>
            <a:endParaRPr lang="en-US" dirty="0"/>
          </a:p>
        </p:txBody>
      </p:sp>
    </p:spTree>
    <p:extLst>
      <p:ext uri="{BB962C8B-B14F-4D97-AF65-F5344CB8AC3E}">
        <p14:creationId xmlns:p14="http://schemas.microsoft.com/office/powerpoint/2010/main" val="2771813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15" y="304800"/>
            <a:ext cx="7918450" cy="788894"/>
          </a:xfrm>
        </p:spPr>
        <p:txBody>
          <a:bodyPr>
            <a:noAutofit/>
          </a:bodyPr>
          <a:lstStyle/>
          <a:p>
            <a:r>
              <a:rPr lang="en-US" sz="3200" dirty="0" smtClean="0"/>
              <a:t>Dixon Area Caring Center </a:t>
            </a:r>
            <a:br>
              <a:rPr lang="en-US" sz="3200" dirty="0" smtClean="0"/>
            </a:br>
            <a:r>
              <a:rPr lang="en-US" sz="3200" dirty="0" smtClean="0"/>
              <a:t>Recycling Center</a:t>
            </a:r>
            <a:endParaRPr lang="en-US" sz="3200"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9234"/>
          <a:stretch/>
        </p:blipFill>
        <p:spPr bwMode="auto">
          <a:xfrm>
            <a:off x="198609" y="1595517"/>
            <a:ext cx="4834602" cy="3304606"/>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2240" y="4953000"/>
            <a:ext cx="8991600" cy="1446550"/>
          </a:xfrm>
          <a:prstGeom prst="rect">
            <a:avLst/>
          </a:prstGeom>
          <a:noFill/>
        </p:spPr>
        <p:txBody>
          <a:bodyPr wrap="square" rtlCol="0">
            <a:spAutoFit/>
          </a:bodyPr>
          <a:lstStyle/>
          <a:p>
            <a:endParaRPr lang="en-US" sz="2200" b="1" dirty="0"/>
          </a:p>
          <a:p>
            <a:r>
              <a:rPr lang="en-US" sz="2400" dirty="0" smtClean="0"/>
              <a:t>Collects:  </a:t>
            </a:r>
            <a:r>
              <a:rPr lang="en-US" sz="2400" dirty="0"/>
              <a:t>textiles, aluminum, tin, plastic, paper &amp; cardboard </a:t>
            </a:r>
          </a:p>
          <a:p>
            <a:r>
              <a:rPr lang="en-US" sz="2400" dirty="0"/>
              <a:t>Upcoming:  Increase collection of batteries and electronics</a:t>
            </a:r>
          </a:p>
          <a:p>
            <a:endParaRPr lang="en-US" dirty="0"/>
          </a:p>
        </p:txBody>
      </p:sp>
      <p:sp>
        <p:nvSpPr>
          <p:cNvPr id="9" name="TextBox 8"/>
          <p:cNvSpPr txBox="1"/>
          <p:nvPr/>
        </p:nvSpPr>
        <p:spPr>
          <a:xfrm>
            <a:off x="5029200" y="1576136"/>
            <a:ext cx="3810000" cy="3323987"/>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endParaRPr lang="en-US" sz="2400" dirty="0" smtClean="0"/>
          </a:p>
          <a:p>
            <a:pPr algn="ctr"/>
            <a:endParaRPr lang="en-US" sz="2400" dirty="0" smtClean="0"/>
          </a:p>
          <a:p>
            <a:pPr algn="ctr"/>
            <a:endParaRPr lang="en-US" sz="2400" dirty="0"/>
          </a:p>
          <a:p>
            <a:pPr algn="ctr"/>
            <a:endParaRPr lang="en-US" sz="2400" dirty="0" smtClean="0"/>
          </a:p>
          <a:p>
            <a:pPr algn="ctr"/>
            <a:r>
              <a:rPr lang="en-US" sz="2400" dirty="0"/>
              <a:t>Project Goal:  47.3 tons</a:t>
            </a:r>
          </a:p>
          <a:p>
            <a:pPr algn="ctr"/>
            <a:r>
              <a:rPr lang="en-US" sz="2400" dirty="0"/>
              <a:t>Year to date as of September 30th </a:t>
            </a:r>
          </a:p>
          <a:p>
            <a:pPr algn="ctr"/>
            <a:r>
              <a:rPr lang="en-US" sz="2400" dirty="0"/>
              <a:t>49.5 tons</a:t>
            </a:r>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576135"/>
            <a:ext cx="1658681" cy="1468437"/>
          </a:xfrm>
          <a:prstGeom prst="rect">
            <a:avLst/>
          </a:prstGeom>
        </p:spPr>
      </p:pic>
    </p:spTree>
    <p:extLst>
      <p:ext uri="{BB962C8B-B14F-4D97-AF65-F5344CB8AC3E}">
        <p14:creationId xmlns:p14="http://schemas.microsoft.com/office/powerpoint/2010/main" val="3394745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939"/>
          <a:stretch/>
        </p:blipFill>
        <p:spPr bwMode="auto">
          <a:xfrm>
            <a:off x="308810" y="1259304"/>
            <a:ext cx="3344779" cy="3838073"/>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533400" y="0"/>
            <a:ext cx="8229600" cy="1143000"/>
          </a:xfrm>
        </p:spPr>
        <p:txBody>
          <a:bodyPr>
            <a:normAutofit fontScale="90000"/>
          </a:bodyPr>
          <a:lstStyle/>
          <a:p>
            <a:pPr>
              <a:defRPr/>
            </a:pPr>
            <a:r>
              <a:rPr lang="en-US" dirty="0"/>
              <a:t>Growing Through Grants </a:t>
            </a:r>
            <a:r>
              <a:rPr lang="en-US" dirty="0" smtClean="0"/>
              <a:t/>
            </a:r>
            <a:br>
              <a:rPr lang="en-US" dirty="0" smtClean="0"/>
            </a:br>
            <a:r>
              <a:rPr lang="en-US" dirty="0" smtClean="0"/>
              <a:t>Missouri Extension Service</a:t>
            </a:r>
            <a:endParaRPr lang="en-US" dirty="0"/>
          </a:p>
        </p:txBody>
      </p:sp>
      <p:sp>
        <p:nvSpPr>
          <p:cNvPr id="3" name="TextBox 2"/>
          <p:cNvSpPr txBox="1"/>
          <p:nvPr/>
        </p:nvSpPr>
        <p:spPr>
          <a:xfrm>
            <a:off x="152400" y="5130223"/>
            <a:ext cx="3809999" cy="769441"/>
          </a:xfrm>
          <a:prstGeom prst="rect">
            <a:avLst/>
          </a:prstGeom>
          <a:noFill/>
        </p:spPr>
        <p:txBody>
          <a:bodyPr wrap="square" rtlCol="0">
            <a:spAutoFit/>
          </a:bodyPr>
          <a:lstStyle/>
          <a:p>
            <a:pPr algn="ctr"/>
            <a:r>
              <a:rPr lang="en-US" sz="2200" b="1" dirty="0" smtClean="0"/>
              <a:t>Composting Demonstration </a:t>
            </a:r>
            <a:endParaRPr lang="en-US" sz="2200" b="1"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372" r="14453" b="18848"/>
          <a:stretch/>
        </p:blipFill>
        <p:spPr bwMode="auto">
          <a:xfrm>
            <a:off x="3733800" y="1259304"/>
            <a:ext cx="4419600" cy="320947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66152" y="4504870"/>
            <a:ext cx="4419600" cy="430887"/>
          </a:xfrm>
          <a:prstGeom prst="rect">
            <a:avLst/>
          </a:prstGeom>
        </p:spPr>
        <p:txBody>
          <a:bodyPr wrap="square">
            <a:spAutoFit/>
          </a:bodyPr>
          <a:lstStyle/>
          <a:p>
            <a:r>
              <a:rPr lang="en-US" sz="2200" b="1" dirty="0"/>
              <a:t>Richland Community </a:t>
            </a:r>
            <a:r>
              <a:rPr lang="en-US" sz="2200" b="1" dirty="0" smtClean="0"/>
              <a:t>Garden</a:t>
            </a:r>
            <a:endParaRPr lang="en-US" sz="2200" b="1" dirty="0"/>
          </a:p>
        </p:txBody>
      </p:sp>
      <p:sp>
        <p:nvSpPr>
          <p:cNvPr id="7" name="Rectangle 6"/>
          <p:cNvSpPr/>
          <p:nvPr/>
        </p:nvSpPr>
        <p:spPr>
          <a:xfrm>
            <a:off x="3390900" y="5226502"/>
            <a:ext cx="5105400" cy="1323439"/>
          </a:xfrm>
          <a:prstGeom prst="rect">
            <a:avLst/>
          </a:prstGeom>
        </p:spPr>
        <p:txBody>
          <a:bodyPr wrap="square">
            <a:spAutoFit/>
          </a:bodyPr>
          <a:lstStyle/>
          <a:p>
            <a:pPr lvl="0" algn="ctr"/>
            <a:r>
              <a:rPr lang="en-US" sz="4000" b="1" dirty="0"/>
              <a:t>FOOD TOO GOOD TO WASTE!</a:t>
            </a:r>
          </a:p>
        </p:txBody>
      </p:sp>
    </p:spTree>
    <p:extLst>
      <p:ext uri="{BB962C8B-B14F-4D97-AF65-F5344CB8AC3E}">
        <p14:creationId xmlns:p14="http://schemas.microsoft.com/office/powerpoint/2010/main" val="328491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399"/>
            <a:ext cx="8534400" cy="1442861"/>
          </a:xfrm>
          <a:ln>
            <a:noFill/>
          </a:ln>
        </p:spPr>
        <p:txBody>
          <a:bodyPr>
            <a:normAutofit fontScale="92500" lnSpcReduction="20000"/>
          </a:bodyPr>
          <a:lstStyle/>
          <a:p>
            <a:pPr lvl="1"/>
            <a:endParaRPr lang="en-US" sz="2600" b="1" dirty="0" smtClean="0"/>
          </a:p>
          <a:p>
            <a:pPr lvl="1"/>
            <a:r>
              <a:rPr lang="en-US" sz="2600" b="1" dirty="0" smtClean="0"/>
              <a:t>Challenge</a:t>
            </a:r>
            <a:r>
              <a:rPr lang="en-US" sz="2600" b="1" dirty="0"/>
              <a:t>: End of MDNR’s Scrap Tire Roundup</a:t>
            </a:r>
          </a:p>
          <a:p>
            <a:pPr lvl="1"/>
            <a:r>
              <a:rPr lang="en-US" sz="2600" b="1" dirty="0" smtClean="0"/>
              <a:t>Challenge: </a:t>
            </a:r>
            <a:r>
              <a:rPr lang="en-US" sz="2600" b="1" dirty="0"/>
              <a:t>Financing collection of Illegally dumped tires</a:t>
            </a:r>
          </a:p>
          <a:p>
            <a:pPr lvl="1"/>
            <a:endParaRPr lang="en-US" b="1" dirty="0" smtClean="0"/>
          </a:p>
          <a:p>
            <a:pPr marL="349250" lvl="1" indent="0">
              <a:buNone/>
            </a:pPr>
            <a:endParaRPr lang="en-US" sz="2400" dirty="0" smtClean="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979" y="3200400"/>
            <a:ext cx="1766027" cy="2481052"/>
          </a:xfrm>
          <a:prstGeom prst="rect">
            <a:avLst/>
          </a:prstGeom>
          <a:noFill/>
          <a:ln w="12700" cmpd="sng">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457200" y="304800"/>
            <a:ext cx="8229600" cy="1143000"/>
          </a:xfrm>
        </p:spPr>
        <p:txBody>
          <a:bodyPr>
            <a:noAutofit/>
          </a:bodyPr>
          <a:lstStyle/>
          <a:p>
            <a:pPr>
              <a:defRPr/>
            </a:pPr>
            <a:r>
              <a:rPr lang="en-US" sz="3800" dirty="0" smtClean="0"/>
              <a:t>Regional Challenge:</a:t>
            </a:r>
            <a:br>
              <a:rPr lang="en-US" sz="3800" dirty="0" smtClean="0"/>
            </a:br>
            <a:r>
              <a:rPr lang="en-US" sz="3800" dirty="0" smtClean="0"/>
              <a:t>Illegally Dumped  Tires</a:t>
            </a:r>
            <a:r>
              <a:rPr lang="en-US" sz="3800" dirty="0"/>
              <a:t/>
            </a:r>
            <a:br>
              <a:rPr lang="en-US" sz="3800" dirty="0"/>
            </a:br>
            <a:endParaRPr lang="en-US" sz="3800" dirty="0"/>
          </a:p>
        </p:txBody>
      </p:sp>
      <p:sp>
        <p:nvSpPr>
          <p:cNvPr id="4" name="TextBox 3"/>
          <p:cNvSpPr txBox="1"/>
          <p:nvPr/>
        </p:nvSpPr>
        <p:spPr>
          <a:xfrm>
            <a:off x="2209800" y="3356013"/>
            <a:ext cx="6692173" cy="2169825"/>
          </a:xfrm>
          <a:prstGeom prst="rect">
            <a:avLst/>
          </a:prstGeom>
          <a:noFill/>
        </p:spPr>
        <p:txBody>
          <a:bodyPr wrap="square" rtlCol="0">
            <a:spAutoFit/>
          </a:bodyPr>
          <a:lstStyle/>
          <a:p>
            <a:pPr marL="228600" indent="-336550">
              <a:spcBef>
                <a:spcPts val="600"/>
              </a:spcBef>
              <a:buClr>
                <a:schemeClr val="bg2">
                  <a:lumMod val="60000"/>
                  <a:lumOff val="40000"/>
                </a:schemeClr>
              </a:buClr>
              <a:buSzPct val="90000"/>
              <a:buFont typeface="Wingdings 2" pitchFamily="18" charset="2"/>
              <a:buChar char="Ü"/>
            </a:pPr>
            <a:r>
              <a:rPr lang="en-US" sz="2400" b="1" dirty="0"/>
              <a:t>Develop new markets in construction  applications</a:t>
            </a:r>
          </a:p>
          <a:p>
            <a:pPr marL="685800" lvl="1" indent="-336550">
              <a:spcBef>
                <a:spcPts val="600"/>
              </a:spcBef>
              <a:buClr>
                <a:schemeClr val="bg2">
                  <a:lumMod val="60000"/>
                  <a:lumOff val="40000"/>
                </a:schemeClr>
              </a:buClr>
              <a:buSzPct val="90000"/>
              <a:buFont typeface="Wingdings 2" pitchFamily="18" charset="2"/>
              <a:buChar char="Ü"/>
            </a:pPr>
            <a:r>
              <a:rPr lang="en-US" sz="2400" b="1" dirty="0" smtClean="0"/>
              <a:t>Road </a:t>
            </a:r>
            <a:r>
              <a:rPr lang="en-US" sz="2400" b="1" dirty="0"/>
              <a:t>and landfill </a:t>
            </a:r>
            <a:r>
              <a:rPr lang="en-US" sz="2400" b="1" dirty="0" smtClean="0"/>
              <a:t>construction</a:t>
            </a:r>
          </a:p>
          <a:p>
            <a:pPr marL="685800" lvl="1" indent="-336550">
              <a:spcBef>
                <a:spcPts val="600"/>
              </a:spcBef>
              <a:buClr>
                <a:schemeClr val="bg2">
                  <a:lumMod val="60000"/>
                  <a:lumOff val="40000"/>
                </a:schemeClr>
              </a:buClr>
              <a:buSzPct val="90000"/>
              <a:buFont typeface="Wingdings 2" pitchFamily="18" charset="2"/>
              <a:buChar char="Ü"/>
            </a:pPr>
            <a:r>
              <a:rPr lang="en-US" sz="2400" b="1" dirty="0" smtClean="0"/>
              <a:t>Septic tank/leach fields</a:t>
            </a:r>
          </a:p>
          <a:p>
            <a:pPr marL="685800" lvl="1" indent="-336550">
              <a:spcBef>
                <a:spcPts val="600"/>
              </a:spcBef>
              <a:buClr>
                <a:schemeClr val="bg2">
                  <a:lumMod val="60000"/>
                  <a:lumOff val="40000"/>
                </a:schemeClr>
              </a:buClr>
              <a:buSzPct val="90000"/>
              <a:buFont typeface="Wingdings 2" pitchFamily="18" charset="2"/>
              <a:buChar char="Ü"/>
            </a:pPr>
            <a:r>
              <a:rPr lang="en-US" sz="2400" b="1" dirty="0" smtClean="0"/>
              <a:t>Alternative </a:t>
            </a:r>
            <a:r>
              <a:rPr lang="en-US" sz="2400" b="1" dirty="0"/>
              <a:t>daily cover </a:t>
            </a:r>
            <a:r>
              <a:rPr lang="en-US" sz="2400" b="1" dirty="0" smtClean="0"/>
              <a:t>for landfills</a:t>
            </a:r>
            <a:endParaRPr lang="en-US" sz="2400" b="1" dirty="0"/>
          </a:p>
        </p:txBody>
      </p:sp>
    </p:spTree>
    <p:extLst>
      <p:ext uri="{BB962C8B-B14F-4D97-AF65-F5344CB8AC3E}">
        <p14:creationId xmlns:p14="http://schemas.microsoft.com/office/powerpoint/2010/main" val="4174460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2875" y="277813"/>
            <a:ext cx="8915400" cy="1143000"/>
          </a:xfrm>
        </p:spPr>
        <p:txBody>
          <a:bodyPr>
            <a:normAutofit fontScale="90000"/>
          </a:bodyPr>
          <a:lstStyle/>
          <a:p>
            <a:pPr>
              <a:defRPr/>
            </a:pPr>
            <a:r>
              <a:rPr lang="en-US" dirty="0" smtClean="0"/>
              <a:t>Regional Challenge: </a:t>
            </a:r>
            <a:br>
              <a:rPr lang="en-US" dirty="0" smtClean="0"/>
            </a:br>
            <a:r>
              <a:rPr lang="en-US" dirty="0" smtClean="0"/>
              <a:t> Reduce Food Waste </a:t>
            </a:r>
            <a:br>
              <a:rPr lang="en-US" dirty="0" smtClean="0"/>
            </a:br>
            <a:r>
              <a:rPr lang="en-US" dirty="0" smtClean="0"/>
              <a:t>from Entering Landfills</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2246434"/>
            <a:ext cx="5219700" cy="301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noChangeArrowheads="1"/>
          </p:cNvSpPr>
          <p:nvPr/>
        </p:nvSpPr>
        <p:spPr>
          <a:xfrm>
            <a:off x="228600" y="5257800"/>
            <a:ext cx="8686800"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200" kern="1200">
                <a:solidFill>
                  <a:schemeClr val="accent1"/>
                </a:solidFill>
                <a:latin typeface="+mj-lt"/>
                <a:ea typeface="+mj-ea"/>
                <a:cs typeface="+mj-cs"/>
              </a:defRPr>
            </a:lvl1pPr>
          </a:lstStyle>
          <a:p>
            <a:pPr>
              <a:defRPr/>
            </a:pPr>
            <a:r>
              <a:rPr lang="en-US" sz="2400" b="1" dirty="0" smtClean="0">
                <a:solidFill>
                  <a:schemeClr val="tx1"/>
                </a:solidFill>
              </a:rPr>
              <a:t>Food is the single largest component of </a:t>
            </a:r>
          </a:p>
          <a:p>
            <a:pPr>
              <a:defRPr/>
            </a:pPr>
            <a:r>
              <a:rPr lang="en-US" sz="2400" b="1" dirty="0" smtClean="0">
                <a:solidFill>
                  <a:schemeClr val="tx1"/>
                </a:solidFill>
              </a:rPr>
              <a:t>municipal waste going to landfills!</a:t>
            </a:r>
            <a:endParaRPr lang="en-US" sz="2400" b="1" dirty="0">
              <a:solidFill>
                <a:schemeClr val="tx1"/>
              </a:solidFill>
            </a:endParaRPr>
          </a:p>
        </p:txBody>
      </p:sp>
    </p:spTree>
    <p:extLst>
      <p:ext uri="{BB962C8B-B14F-4D97-AF65-F5344CB8AC3E}">
        <p14:creationId xmlns:p14="http://schemas.microsoft.com/office/powerpoint/2010/main" val="223765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81" r="8333" b="15190"/>
          <a:stretch/>
        </p:blipFill>
        <p:spPr bwMode="auto">
          <a:xfrm>
            <a:off x="929081" y="1676400"/>
            <a:ext cx="5557706" cy="4038600"/>
          </a:xfrm>
          <a:prstGeom prst="rect">
            <a:avLst/>
          </a:prstGeom>
          <a:noFill/>
          <a:ln w="127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2"/>
          <p:cNvSpPr>
            <a:spLocks noGrp="1" noChangeArrowheads="1"/>
          </p:cNvSpPr>
          <p:nvPr>
            <p:ph type="title"/>
          </p:nvPr>
        </p:nvSpPr>
        <p:spPr>
          <a:xfrm>
            <a:off x="457200" y="277813"/>
            <a:ext cx="8229600" cy="1143000"/>
          </a:xfrm>
        </p:spPr>
        <p:txBody>
          <a:bodyPr>
            <a:normAutofit fontScale="90000"/>
          </a:bodyPr>
          <a:lstStyle/>
          <a:p>
            <a:pPr>
              <a:defRPr/>
            </a:pPr>
            <a:r>
              <a:rPr lang="en-US" dirty="0" smtClean="0"/>
              <a:t>Regional Challenge:</a:t>
            </a:r>
            <a:br>
              <a:rPr lang="en-US" dirty="0" smtClean="0"/>
            </a:br>
            <a:r>
              <a:rPr lang="en-US" dirty="0" smtClean="0"/>
              <a:t>Household Hazardous Waste</a:t>
            </a:r>
            <a:br>
              <a:rPr lang="en-US" dirty="0" smtClean="0"/>
            </a:br>
            <a:r>
              <a:rPr lang="en-US" dirty="0"/>
              <a:t/>
            </a:r>
            <a:br>
              <a:rPr lang="en-US" dirty="0"/>
            </a:br>
            <a:endParaRPr lang="en-US" dirty="0"/>
          </a:p>
        </p:txBody>
      </p:sp>
      <p:sp>
        <p:nvSpPr>
          <p:cNvPr id="2" name="TextBox 1"/>
          <p:cNvSpPr txBox="1"/>
          <p:nvPr/>
        </p:nvSpPr>
        <p:spPr>
          <a:xfrm>
            <a:off x="6858000" y="3657600"/>
            <a:ext cx="1828800" cy="2123658"/>
          </a:xfrm>
          <a:prstGeom prst="rect">
            <a:avLst/>
          </a:prstGeom>
          <a:noFill/>
        </p:spPr>
        <p:txBody>
          <a:bodyPr wrap="square" rtlCol="0">
            <a:spAutoFit/>
          </a:bodyPr>
          <a:lstStyle/>
          <a:p>
            <a:r>
              <a:rPr lang="en-US" sz="2200" b="1" dirty="0"/>
              <a:t>Paint Drop </a:t>
            </a:r>
            <a:r>
              <a:rPr lang="en-US" sz="2200" b="1" dirty="0" smtClean="0"/>
              <a:t>and Swap Program</a:t>
            </a:r>
          </a:p>
          <a:p>
            <a:endParaRPr lang="en-US" sz="2200" b="1" dirty="0"/>
          </a:p>
          <a:p>
            <a:endParaRPr lang="en-US" sz="2200" b="1" dirty="0" smtClean="0"/>
          </a:p>
          <a:p>
            <a:endParaRPr lang="en-US" sz="2200" b="1" dirty="0"/>
          </a:p>
        </p:txBody>
      </p:sp>
    </p:spTree>
    <p:extLst>
      <p:ext uri="{BB962C8B-B14F-4D97-AF65-F5344CB8AC3E}">
        <p14:creationId xmlns:p14="http://schemas.microsoft.com/office/powerpoint/2010/main" val="382422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858" y="1447800"/>
            <a:ext cx="2942942" cy="2207207"/>
          </a:xfrm>
          <a:prstGeom prst="rect">
            <a:avLst/>
          </a:prstGeom>
          <a:ln>
            <a:solidFill>
              <a:schemeClr val="accent1"/>
            </a:solidFill>
          </a:ln>
        </p:spPr>
      </p:pic>
      <p:sp>
        <p:nvSpPr>
          <p:cNvPr id="2" name="Content Placeholder 1"/>
          <p:cNvSpPr>
            <a:spLocks noGrp="1"/>
          </p:cNvSpPr>
          <p:nvPr>
            <p:ph idx="1"/>
          </p:nvPr>
        </p:nvSpPr>
        <p:spPr>
          <a:xfrm>
            <a:off x="381000" y="190500"/>
            <a:ext cx="8153400" cy="838200"/>
          </a:xfrm>
        </p:spPr>
        <p:txBody>
          <a:bodyPr>
            <a:normAutofit/>
          </a:bodyPr>
          <a:lstStyle/>
          <a:p>
            <a:pPr marL="0" indent="0" algn="ctr">
              <a:buNone/>
            </a:pPr>
            <a:r>
              <a:rPr lang="en-US" sz="4000" dirty="0" smtClean="0"/>
              <a:t>   </a:t>
            </a:r>
            <a:r>
              <a:rPr lang="en-US" sz="4000" dirty="0" smtClean="0">
                <a:solidFill>
                  <a:srgbClr val="FFC000"/>
                </a:solidFill>
              </a:rPr>
              <a:t>Questions or comments?</a:t>
            </a:r>
          </a:p>
          <a:p>
            <a:pPr marL="0" indent="0" algn="ctr">
              <a:buNone/>
            </a:pPr>
            <a:endParaRPr lang="en-US" sz="4000" dirty="0" smtClean="0"/>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smtClean="0"/>
          </a:p>
          <a:p>
            <a:pPr marL="0" indent="0">
              <a:buNone/>
            </a:pP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90" y="3683081"/>
            <a:ext cx="2930910" cy="1289024"/>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r="10370"/>
          <a:stretch/>
        </p:blipFill>
        <p:spPr>
          <a:xfrm>
            <a:off x="133916" y="2807312"/>
            <a:ext cx="2942942" cy="2462575"/>
          </a:xfrm>
          <a:prstGeom prst="rect">
            <a:avLst/>
          </a:prstGeom>
          <a:ln>
            <a:solidFill>
              <a:schemeClr val="accent1"/>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586" t="10297" r="-123" b="-737"/>
          <a:stretch/>
        </p:blipFill>
        <p:spPr>
          <a:xfrm>
            <a:off x="6019800" y="2803300"/>
            <a:ext cx="3003526" cy="2462575"/>
          </a:xfrm>
          <a:prstGeom prst="rect">
            <a:avLst/>
          </a:prstGeom>
          <a:ln>
            <a:solidFill>
              <a:schemeClr val="accent1"/>
            </a:solidFill>
          </a:ln>
        </p:spPr>
      </p:pic>
      <p:sp>
        <p:nvSpPr>
          <p:cNvPr id="8" name="TextBox 7"/>
          <p:cNvSpPr txBox="1"/>
          <p:nvPr/>
        </p:nvSpPr>
        <p:spPr>
          <a:xfrm>
            <a:off x="109640" y="5638800"/>
            <a:ext cx="8889410" cy="769441"/>
          </a:xfrm>
          <a:prstGeom prst="rect">
            <a:avLst/>
          </a:prstGeom>
          <a:noFill/>
        </p:spPr>
        <p:txBody>
          <a:bodyPr wrap="square" rtlCol="0">
            <a:spAutoFit/>
          </a:bodyPr>
          <a:lstStyle/>
          <a:p>
            <a:pPr algn="ctr"/>
            <a:r>
              <a:rPr lang="en-US" sz="2200" b="1" dirty="0" smtClean="0"/>
              <a:t>Thank you to those that have contributed their time to advance the goals of Ozark Rivers Solid Waste Management District.</a:t>
            </a:r>
            <a:endParaRPr lang="en-US" sz="2200" b="1" dirty="0"/>
          </a:p>
        </p:txBody>
      </p:sp>
    </p:spTree>
    <p:extLst>
      <p:ext uri="{BB962C8B-B14F-4D97-AF65-F5344CB8AC3E}">
        <p14:creationId xmlns:p14="http://schemas.microsoft.com/office/powerpoint/2010/main" val="2550780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5987332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0" y="-14399"/>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5845067"/>
            <a:ext cx="3245387" cy="993883"/>
          </a:xfrm>
          <a:prstGeom prst="rect">
            <a:avLst/>
          </a:prstGeom>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125" y="5871887"/>
            <a:ext cx="3571875" cy="96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574" y="5410222"/>
            <a:ext cx="8947541" cy="461665"/>
          </a:xfrm>
          <a:prstGeom prst="rect">
            <a:avLst/>
          </a:prstGeom>
          <a:solidFill>
            <a:schemeClr val="bg1"/>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Projects are implemented by the Meramec Regional Planning Commission with funding from the Missouri Department of Natural Resources through the Ozark Rivers Solid Waste Management District grant program. </a:t>
            </a:r>
            <a:endParaRPr lang="en-US" sz="1200" dirty="0">
              <a:latin typeface="Arial" panose="020B0604020202020204" pitchFamily="34" charset="0"/>
              <a:cs typeface="Arial" panose="020B0604020202020204" pitchFamily="34" charset="0"/>
            </a:endParaRPr>
          </a:p>
        </p:txBody>
      </p:sp>
      <p:sp>
        <p:nvSpPr>
          <p:cNvPr id="2" name="TextBox 1"/>
          <p:cNvSpPr txBox="1"/>
          <p:nvPr/>
        </p:nvSpPr>
        <p:spPr>
          <a:xfrm>
            <a:off x="3254912" y="5871887"/>
            <a:ext cx="2317214" cy="961500"/>
          </a:xfrm>
          <a:prstGeom prst="rect">
            <a:avLst/>
          </a:prstGeom>
          <a:solidFill>
            <a:schemeClr val="tx1"/>
          </a:solidFill>
        </p:spPr>
        <p:txBody>
          <a:bodyPr wrap="square" rtlCol="0">
            <a:spAutoFit/>
          </a:bodyPr>
          <a:lstStyle/>
          <a:p>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8182" y="5871887"/>
            <a:ext cx="1136023" cy="961500"/>
          </a:xfrm>
          <a:prstGeom prst="rect">
            <a:avLst/>
          </a:prstGeom>
        </p:spPr>
      </p:pic>
    </p:spTree>
    <p:extLst>
      <p:ext uri="{BB962C8B-B14F-4D97-AF65-F5344CB8AC3E}">
        <p14:creationId xmlns:p14="http://schemas.microsoft.com/office/powerpoint/2010/main" val="1528948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534400" cy="2057400"/>
          </a:xfrm>
        </p:spPr>
        <p:txBody>
          <a:bodyPr>
            <a:normAutofit/>
          </a:bodyPr>
          <a:lstStyle/>
          <a:p>
            <a:r>
              <a:rPr lang="en-US" sz="2400" dirty="0" smtClean="0"/>
              <a:t>Challenge: Fewer landfills</a:t>
            </a:r>
          </a:p>
          <a:p>
            <a:pPr lvl="1"/>
            <a:r>
              <a:rPr lang="en-US" sz="2400" dirty="0" smtClean="0"/>
              <a:t>Solution: Increase participation in reducing solid </a:t>
            </a:r>
            <a:r>
              <a:rPr lang="en-US" sz="2400" dirty="0"/>
              <a:t>waste </a:t>
            </a:r>
            <a:r>
              <a:rPr lang="en-US" sz="2400" dirty="0" smtClean="0"/>
              <a:t>from entering landfills.</a:t>
            </a:r>
          </a:p>
          <a:p>
            <a:pPr marL="349250" lvl="1" indent="0">
              <a:buNone/>
            </a:pPr>
            <a:endParaRPr lang="en-US" sz="2400" dirty="0" smtClean="0"/>
          </a:p>
        </p:txBody>
      </p:sp>
      <p:sp>
        <p:nvSpPr>
          <p:cNvPr id="5" name="Rectangle 2"/>
          <p:cNvSpPr>
            <a:spLocks noGrp="1" noChangeArrowheads="1"/>
          </p:cNvSpPr>
          <p:nvPr>
            <p:ph type="title"/>
          </p:nvPr>
        </p:nvSpPr>
        <p:spPr>
          <a:xfrm>
            <a:off x="457200" y="277813"/>
            <a:ext cx="8229600" cy="1143000"/>
          </a:xfrm>
        </p:spPr>
        <p:txBody>
          <a:bodyPr>
            <a:normAutofit/>
          </a:bodyPr>
          <a:lstStyle/>
          <a:p>
            <a:pPr>
              <a:defRPr/>
            </a:pPr>
            <a:r>
              <a:rPr lang="en-US" dirty="0"/>
              <a:t>Challenges for Rural Missouri</a:t>
            </a:r>
          </a:p>
        </p:txBody>
      </p:sp>
      <p:pic>
        <p:nvPicPr>
          <p:cNvPr id="3"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7000" y="2895598"/>
            <a:ext cx="4648200" cy="369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275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1322294"/>
          </a:xfrm>
        </p:spPr>
        <p:txBody>
          <a:bodyPr>
            <a:normAutofit fontScale="90000"/>
          </a:bodyPr>
          <a:lstStyle/>
          <a:p>
            <a:r>
              <a:rPr lang="en-US" dirty="0"/>
              <a:t>Where Does Our Garbage Go?</a:t>
            </a:r>
            <a:br>
              <a:rPr lang="en-US" dirty="0"/>
            </a:br>
            <a:r>
              <a:rPr lang="en-US" dirty="0" smtClean="0"/>
              <a:t>Transfer Stations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8492" y="2286000"/>
            <a:ext cx="790845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58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1550894"/>
          </a:xfrm>
        </p:spPr>
        <p:txBody>
          <a:bodyPr>
            <a:normAutofit fontScale="90000"/>
          </a:bodyPr>
          <a:lstStyle/>
          <a:p>
            <a:r>
              <a:rPr lang="en-US" dirty="0" smtClean="0"/>
              <a:t>Where Does Our Garbage Go?</a:t>
            </a:r>
            <a:br>
              <a:rPr lang="en-US" dirty="0" smtClean="0"/>
            </a:br>
            <a:r>
              <a:rPr lang="en-US" dirty="0" smtClean="0"/>
              <a:t>Landfills</a:t>
            </a:r>
            <a:r>
              <a:rPr lang="en-US" dirty="0"/>
              <a:t/>
            </a:r>
            <a:br>
              <a:rPr lang="en-US" dirty="0"/>
            </a:b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8447128" cy="391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80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2774" y="304800"/>
            <a:ext cx="8378825" cy="1371600"/>
          </a:xfrm>
        </p:spPr>
        <p:txBody>
          <a:bodyPr>
            <a:normAutofit/>
          </a:bodyPr>
          <a:lstStyle/>
          <a:p>
            <a:r>
              <a:rPr lang="en-US" sz="3800" dirty="0"/>
              <a:t>MERAMEC REGION POPULATION</a:t>
            </a:r>
            <a:br>
              <a:rPr lang="en-US" sz="3800" dirty="0"/>
            </a:br>
            <a:r>
              <a:rPr lang="en-US" sz="3800" dirty="0"/>
              <a:t>1950 - 2010</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0279" y="2286000"/>
            <a:ext cx="822053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77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18450" cy="1143000"/>
          </a:xfrm>
        </p:spPr>
        <p:txBody>
          <a:bodyPr>
            <a:normAutofit fontScale="90000"/>
          </a:bodyPr>
          <a:lstStyle/>
          <a:p>
            <a:r>
              <a:rPr lang="fr-FR" dirty="0" smtClean="0"/>
              <a:t>ORSWMD</a:t>
            </a:r>
            <a:br>
              <a:rPr lang="fr-FR" dirty="0" smtClean="0"/>
            </a:br>
            <a:r>
              <a:rPr lang="fr-FR" dirty="0" smtClean="0"/>
              <a:t>POPULATION GROWTH</a:t>
            </a:r>
            <a:br>
              <a:rPr lang="fr-FR" dirty="0" smtClean="0"/>
            </a:br>
            <a:endParaRPr lang="en-US" dirty="0"/>
          </a:p>
        </p:txBody>
      </p:sp>
      <p:sp>
        <p:nvSpPr>
          <p:cNvPr id="4" name="Content Placeholder 3"/>
          <p:cNvSpPr>
            <a:spLocks noGrp="1"/>
          </p:cNvSpPr>
          <p:nvPr>
            <p:ph idx="1"/>
          </p:nvPr>
        </p:nvSpPr>
        <p:spPr>
          <a:xfrm>
            <a:off x="152400" y="1676400"/>
            <a:ext cx="7362913" cy="4806444"/>
          </a:xfrm>
          <a:prstGeom prst="rect">
            <a:avLst/>
          </a:prstGeom>
        </p:spPr>
        <p:txBody>
          <a:bodyPr wrap="none">
            <a:spAutoFit/>
          </a:bodyPr>
          <a:lstStyle/>
          <a:p>
            <a:pPr marL="0" indent="0">
              <a:buNone/>
            </a:pPr>
            <a:r>
              <a:rPr lang="en-US" sz="2400" b="1" dirty="0" smtClean="0"/>
              <a:t>7 </a:t>
            </a:r>
            <a:r>
              <a:rPr lang="en-US" sz="2400" b="1" dirty="0"/>
              <a:t>of 8 Counties showed Population Increase</a:t>
            </a:r>
          </a:p>
          <a:p>
            <a:r>
              <a:rPr lang="en-US" b="1" dirty="0" smtClean="0"/>
              <a:t>Pulaski</a:t>
            </a:r>
            <a:r>
              <a:rPr lang="en-US" b="1" dirty="0"/>
              <a:t>: +27% (</a:t>
            </a:r>
            <a:r>
              <a:rPr lang="en-US" b="1" dirty="0" smtClean="0"/>
              <a:t>52,274</a:t>
            </a:r>
            <a:r>
              <a:rPr lang="en-US" b="1" dirty="0"/>
              <a:t> </a:t>
            </a:r>
            <a:r>
              <a:rPr lang="en-US" b="1" dirty="0" smtClean="0"/>
              <a:t>- 5th </a:t>
            </a:r>
            <a:r>
              <a:rPr lang="en-US" b="1" dirty="0"/>
              <a:t>fastest growing county)</a:t>
            </a:r>
          </a:p>
          <a:p>
            <a:r>
              <a:rPr lang="en-US" b="1" dirty="0"/>
              <a:t>Phelps: +13.4%   (45,156)</a:t>
            </a:r>
          </a:p>
          <a:p>
            <a:r>
              <a:rPr lang="en-US" b="1" dirty="0" smtClean="0"/>
              <a:t>Crawford</a:t>
            </a:r>
            <a:r>
              <a:rPr lang="en-US" b="1" dirty="0"/>
              <a:t>: +8.3    (24,696)</a:t>
            </a:r>
          </a:p>
          <a:p>
            <a:r>
              <a:rPr lang="en-US" b="1" dirty="0" smtClean="0"/>
              <a:t>Washington</a:t>
            </a:r>
            <a:r>
              <a:rPr lang="en-US" b="1" dirty="0"/>
              <a:t>: +7.9  (25,195)</a:t>
            </a:r>
          </a:p>
          <a:p>
            <a:r>
              <a:rPr lang="en-US" b="1" dirty="0" smtClean="0"/>
              <a:t>Dent</a:t>
            </a:r>
            <a:r>
              <a:rPr lang="en-US" b="1" dirty="0"/>
              <a:t>: +4.9 (15,657)</a:t>
            </a:r>
          </a:p>
          <a:p>
            <a:r>
              <a:rPr lang="en-US" b="1" dirty="0" smtClean="0"/>
              <a:t>Maries</a:t>
            </a:r>
            <a:r>
              <a:rPr lang="en-US" b="1" dirty="0"/>
              <a:t>: +3.1 (9,176)</a:t>
            </a:r>
          </a:p>
          <a:p>
            <a:r>
              <a:rPr lang="en-US" b="1" dirty="0" smtClean="0"/>
              <a:t>Gasconade</a:t>
            </a:r>
            <a:r>
              <a:rPr lang="en-US" b="1" dirty="0"/>
              <a:t>: -0.8% (15,222)</a:t>
            </a:r>
          </a:p>
        </p:txBody>
      </p:sp>
    </p:spTree>
    <p:extLst>
      <p:ext uri="{BB962C8B-B14F-4D97-AF65-F5344CB8AC3E}">
        <p14:creationId xmlns:p14="http://schemas.microsoft.com/office/powerpoint/2010/main" val="144007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18450" cy="1143000"/>
          </a:xfrm>
        </p:spPr>
        <p:txBody>
          <a:bodyPr>
            <a:normAutofit fontScale="90000"/>
          </a:bodyPr>
          <a:lstStyle/>
          <a:p>
            <a:r>
              <a:rPr lang="fr-FR" dirty="0" smtClean="0"/>
              <a:t>ORSWMD</a:t>
            </a:r>
            <a:br>
              <a:rPr lang="fr-FR" dirty="0" smtClean="0"/>
            </a:br>
            <a:r>
              <a:rPr lang="fr-FR" dirty="0" smtClean="0"/>
              <a:t>POPULATION GROWTH</a:t>
            </a:r>
            <a:br>
              <a:rPr lang="fr-FR" dirty="0" smtClean="0"/>
            </a:br>
            <a:endParaRPr lang="en-US" dirty="0"/>
          </a:p>
        </p:txBody>
      </p:sp>
      <p:sp>
        <p:nvSpPr>
          <p:cNvPr id="4" name="Content Placeholder 3"/>
          <p:cNvSpPr>
            <a:spLocks noGrp="1"/>
          </p:cNvSpPr>
          <p:nvPr>
            <p:ph idx="1"/>
          </p:nvPr>
        </p:nvSpPr>
        <p:spPr>
          <a:xfrm>
            <a:off x="304800" y="1828800"/>
            <a:ext cx="8534400" cy="461665"/>
          </a:xfrm>
          <a:prstGeom prst="rect">
            <a:avLst/>
          </a:prstGeom>
        </p:spPr>
        <p:txBody>
          <a:bodyPr wrap="square">
            <a:spAutoFit/>
          </a:bodyPr>
          <a:lstStyle/>
          <a:p>
            <a:pPr marL="0" indent="0" algn="ctr">
              <a:buNone/>
            </a:pPr>
            <a:r>
              <a:rPr lang="en-US" sz="2400" b="1" dirty="0" smtClean="0"/>
              <a:t>With growing populations, how do we preserve landfills?</a:t>
            </a:r>
            <a:endParaRPr lang="en-US" sz="2400" b="1"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905125" y="2409825"/>
            <a:ext cx="3200400" cy="42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42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themeOverride>
</file>

<file path=ppt/theme/themeOverride2.xml><?xml version="1.0" encoding="utf-8"?>
<a:themeOverride xmlns:a="http://schemas.openxmlformats.org/drawingml/2006/main">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themeOverride>
</file>

<file path=docProps/app.xml><?xml version="1.0" encoding="utf-8"?>
<Properties xmlns="http://schemas.openxmlformats.org/officeDocument/2006/extended-properties" xmlns:vt="http://schemas.openxmlformats.org/officeDocument/2006/docPropsVTypes">
  <TotalTime>1825</TotalTime>
  <Words>1756</Words>
  <Application>Microsoft Office PowerPoint</Application>
  <PresentationFormat>On-screen Show (4:3)</PresentationFormat>
  <Paragraphs>258</Paragraphs>
  <Slides>37</Slides>
  <Notes>28</Notes>
  <HiddenSlides>16</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Twilight</vt:lpstr>
      <vt:lpstr>PowerPoint Presentation</vt:lpstr>
      <vt:lpstr>Senate Bill 530, 1990</vt:lpstr>
      <vt:lpstr>ORSWMD – Seven Counties </vt:lpstr>
      <vt:lpstr>Challenges for Rural Missouri</vt:lpstr>
      <vt:lpstr>Where Does Our Garbage Go? Transfer Stations</vt:lpstr>
      <vt:lpstr>Where Does Our Garbage Go? Landfills </vt:lpstr>
      <vt:lpstr>MERAMEC REGION POPULATION 1950 - 2010</vt:lpstr>
      <vt:lpstr>ORSWMD POPULATION GROWTH </vt:lpstr>
      <vt:lpstr>ORSWMD POPULATION GROWTH </vt:lpstr>
      <vt:lpstr>ORSWMD Rethinking Waste </vt:lpstr>
      <vt:lpstr>Challenges for Waste Management in  Rural Communities?</vt:lpstr>
      <vt:lpstr>Common Strategies for Rural Solid Waste Management  </vt:lpstr>
      <vt:lpstr>Common Strategies for Rural Solid Waste Management  </vt:lpstr>
      <vt:lpstr>ORSWMD’s Strategies for Rural Waste Management</vt:lpstr>
      <vt:lpstr>Special Collections</vt:lpstr>
      <vt:lpstr>Special Collections </vt:lpstr>
      <vt:lpstr>PowerPoint Presentation</vt:lpstr>
      <vt:lpstr>HHW Guidelines</vt:lpstr>
      <vt:lpstr>Illegal Dump Program</vt:lpstr>
      <vt:lpstr>Raising Awareness </vt:lpstr>
      <vt:lpstr>Earth Day 2016 Get Wired for E-Cycling!</vt:lpstr>
      <vt:lpstr>Waste Management  for Schools</vt:lpstr>
      <vt:lpstr>District Grant Projects Funded </vt:lpstr>
      <vt:lpstr>PowerPoint Presentation</vt:lpstr>
      <vt:lpstr>PowerPoint Presentation</vt:lpstr>
      <vt:lpstr>Growing Through Grants Enhancement Sheltered Workshop - Potosi</vt:lpstr>
      <vt:lpstr>Growing Through Grants City of Salem</vt:lpstr>
      <vt:lpstr>Growing Through Grants Waynesville Schools</vt:lpstr>
      <vt:lpstr>Dixon High School Key Club Recycling Center</vt:lpstr>
      <vt:lpstr>Dixon Area Caring Center  Recycling Center</vt:lpstr>
      <vt:lpstr>Growing Through Grants  Missouri Extension Service</vt:lpstr>
      <vt:lpstr>Regional Challenge: Illegally Dumped  Tires </vt:lpstr>
      <vt:lpstr>Regional Challenge:   Reduce Food Waste  from Entering Landfills</vt:lpstr>
      <vt:lpstr>Regional Challenge: Household Hazardous Waste  </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Hollowell</dc:creator>
  <cp:lastModifiedBy>Jill Hollowell</cp:lastModifiedBy>
  <cp:revision>106</cp:revision>
  <dcterms:created xsi:type="dcterms:W3CDTF">2016-11-15T00:07:16Z</dcterms:created>
  <dcterms:modified xsi:type="dcterms:W3CDTF">2018-03-01T17:25:15Z</dcterms:modified>
</cp:coreProperties>
</file>